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552" r:id="rId3"/>
    <p:sldMasterId id="2147484565" r:id="rId4"/>
    <p:sldMasterId id="2147484578" r:id="rId5"/>
  </p:sldMasterIdLst>
  <p:notesMasterIdLst>
    <p:notesMasterId r:id="rId109"/>
  </p:notesMasterIdLst>
  <p:sldIdLst>
    <p:sldId id="1291" r:id="rId6"/>
    <p:sldId id="1405" r:id="rId7"/>
    <p:sldId id="1252" r:id="rId8"/>
    <p:sldId id="1251" r:id="rId9"/>
    <p:sldId id="1253" r:id="rId10"/>
    <p:sldId id="1163" r:id="rId11"/>
    <p:sldId id="1256" r:id="rId12"/>
    <p:sldId id="1107" r:id="rId13"/>
    <p:sldId id="1108" r:id="rId14"/>
    <p:sldId id="1109" r:id="rId15"/>
    <p:sldId id="1298" r:id="rId16"/>
    <p:sldId id="1111" r:id="rId17"/>
    <p:sldId id="1112" r:id="rId18"/>
    <p:sldId id="1113" r:id="rId19"/>
    <p:sldId id="1114" r:id="rId20"/>
    <p:sldId id="1115" r:id="rId21"/>
    <p:sldId id="1299" r:id="rId22"/>
    <p:sldId id="1116" r:id="rId23"/>
    <p:sldId id="1117" r:id="rId24"/>
    <p:sldId id="1118" r:id="rId25"/>
    <p:sldId id="1119" r:id="rId26"/>
    <p:sldId id="1120" r:id="rId27"/>
    <p:sldId id="1121" r:id="rId28"/>
    <p:sldId id="1122" r:id="rId29"/>
    <p:sldId id="1123" r:id="rId30"/>
    <p:sldId id="1124" r:id="rId31"/>
    <p:sldId id="1125" r:id="rId32"/>
    <p:sldId id="1335" r:id="rId33"/>
    <p:sldId id="1441" r:id="rId34"/>
    <p:sldId id="976" r:id="rId35"/>
    <p:sldId id="978" r:id="rId36"/>
    <p:sldId id="979" r:id="rId37"/>
    <p:sldId id="982" r:id="rId38"/>
    <p:sldId id="983" r:id="rId39"/>
    <p:sldId id="984" r:id="rId40"/>
    <p:sldId id="985" r:id="rId41"/>
    <p:sldId id="986" r:id="rId42"/>
    <p:sldId id="1005" r:id="rId43"/>
    <p:sldId id="1006" r:id="rId44"/>
    <p:sldId id="1442" r:id="rId45"/>
    <p:sldId id="988" r:id="rId46"/>
    <p:sldId id="987" r:id="rId47"/>
    <p:sldId id="991" r:id="rId48"/>
    <p:sldId id="992" r:id="rId49"/>
    <p:sldId id="996" r:id="rId50"/>
    <p:sldId id="994" r:id="rId51"/>
    <p:sldId id="997" r:id="rId52"/>
    <p:sldId id="998" r:id="rId53"/>
    <p:sldId id="1000" r:id="rId54"/>
    <p:sldId id="1001" r:id="rId55"/>
    <p:sldId id="1002" r:id="rId56"/>
    <p:sldId id="1003" r:id="rId57"/>
    <p:sldId id="1443" r:id="rId58"/>
    <p:sldId id="1444" r:id="rId59"/>
    <p:sldId id="1248" r:id="rId60"/>
    <p:sldId id="1273" r:id="rId61"/>
    <p:sldId id="1274" r:id="rId62"/>
    <p:sldId id="1406" r:id="rId63"/>
    <p:sldId id="1275" r:id="rId64"/>
    <p:sldId id="1409" r:id="rId65"/>
    <p:sldId id="1410" r:id="rId66"/>
    <p:sldId id="1411" r:id="rId67"/>
    <p:sldId id="1412" r:id="rId68"/>
    <p:sldId id="1413" r:id="rId69"/>
    <p:sldId id="1414" r:id="rId70"/>
    <p:sldId id="1415" r:id="rId71"/>
    <p:sldId id="1416" r:id="rId72"/>
    <p:sldId id="1417" r:id="rId73"/>
    <p:sldId id="1418" r:id="rId74"/>
    <p:sldId id="1419" r:id="rId75"/>
    <p:sldId id="1420" r:id="rId76"/>
    <p:sldId id="1421" r:id="rId77"/>
    <p:sldId id="1422" r:id="rId78"/>
    <p:sldId id="1423" r:id="rId79"/>
    <p:sldId id="1424" r:id="rId80"/>
    <p:sldId id="1425" r:id="rId81"/>
    <p:sldId id="1426" r:id="rId82"/>
    <p:sldId id="1427" r:id="rId83"/>
    <p:sldId id="1428" r:id="rId84"/>
    <p:sldId id="1429" r:id="rId85"/>
    <p:sldId id="1430" r:id="rId86"/>
    <p:sldId id="1431" r:id="rId87"/>
    <p:sldId id="1432" r:id="rId88"/>
    <p:sldId id="1433" r:id="rId89"/>
    <p:sldId id="1434" r:id="rId90"/>
    <p:sldId id="1435" r:id="rId91"/>
    <p:sldId id="1436" r:id="rId92"/>
    <p:sldId id="1437" r:id="rId93"/>
    <p:sldId id="1438" r:id="rId94"/>
    <p:sldId id="1439" r:id="rId95"/>
    <p:sldId id="1440" r:id="rId96"/>
    <p:sldId id="1278" r:id="rId97"/>
    <p:sldId id="1353" r:id="rId98"/>
    <p:sldId id="1281" r:id="rId99"/>
    <p:sldId id="1280" r:id="rId100"/>
    <p:sldId id="1282" r:id="rId101"/>
    <p:sldId id="1336" r:id="rId102"/>
    <p:sldId id="1337" r:id="rId103"/>
    <p:sldId id="1331" r:id="rId104"/>
    <p:sldId id="1338" r:id="rId105"/>
    <p:sldId id="1333" r:id="rId106"/>
    <p:sldId id="1339" r:id="rId107"/>
    <p:sldId id="1340" r:id="rId10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3"/>
    <p:restoredTop sz="94669"/>
  </p:normalViewPr>
  <p:slideViewPr>
    <p:cSldViewPr>
      <p:cViewPr varScale="1">
        <p:scale>
          <a:sx n="87" d="100"/>
          <a:sy n="87" d="100"/>
        </p:scale>
        <p:origin x="1152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theme" Target="theme/theme1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tableStyles" Target="tableStyles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presProps" Target="pres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B5B08A-6C4D-BE45-A2DF-A129722CB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D9700F-4ADE-494A-A81C-1FB045ED9B9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5F6736B7-798A-BA48-B725-5E0F960BC660}" type="datetime1">
              <a:rPr lang="en-US" altLang="en-US"/>
              <a:pPr/>
              <a:t>4/11/19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CD6BA96-9652-9B4E-B9B0-767AE50BF5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E43CFCC-648D-E84D-A90E-8065EC28D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4F8B3-642A-9E4C-A49C-BCBA2230A8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E9554-EBB2-834B-9A42-A67EC99531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7BBBDF4-3D20-374A-8AF6-66516D4C03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9EB897AD-70AD-2047-86B7-5A275A5CBC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41CFE0-6137-284D-A98F-1C9903686B2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868299AF-793D-6B45-A209-6FD3C67B8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F5245E8B-2940-BE4C-97F4-A858718F78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341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78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528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125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011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20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20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11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6036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26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25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064C521-4E2B-CC41-97E0-5B0E02126BA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549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236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144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230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1037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96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9EB897AD-70AD-2047-86B7-5A275A5CBC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41CFE0-6137-284D-A98F-1C9903686B2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868299AF-793D-6B45-A209-6FD3C67B8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F5245E8B-2940-BE4C-97F4-A858718F78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95665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25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64C521-4E2B-CC41-97E0-5B0E02126BA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3990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103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>
            <a:extLst>
              <a:ext uri="{FF2B5EF4-FFF2-40B4-BE49-F238E27FC236}">
                <a16:creationId xmlns:a16="http://schemas.microsoft.com/office/drawing/2014/main" id="{3AE3DDFE-DFD4-9C43-AFB1-699B2C6E11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C6FC1-131C-734E-ADAC-D4B8AACD534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E2568230-AE8A-B44F-8BC1-448D04813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AABFA6D-0D54-6A42-91F6-CC96F8FA3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61829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B92B8778-0465-B14E-99AF-E64B41A2B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C0C6C2-D904-E84A-9AA2-CDA5AEE6EBB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A86AFF7A-2D5E-E049-8158-0034A61624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CC24D8C-1DDD-EF48-9A35-7FF431168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76021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19E260A3-CE1C-AC4B-B7B6-03D3AE471E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3397F1-ECAE-B441-9C54-D0106341C61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EC1D8350-0903-4C42-ABA7-BD7E892AC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12C20A8B-5761-474A-A6F6-D01209012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90536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>
            <a:extLst>
              <a:ext uri="{FF2B5EF4-FFF2-40B4-BE49-F238E27FC236}">
                <a16:creationId xmlns:a16="http://schemas.microsoft.com/office/drawing/2014/main" id="{48655F23-5F02-CC43-8A40-4BFFD22057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23E1A2-48CE-FF4D-98E3-649B92965F34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5410" name="Rectangle 2">
            <a:extLst>
              <a:ext uri="{FF2B5EF4-FFF2-40B4-BE49-F238E27FC236}">
                <a16:creationId xmlns:a16="http://schemas.microsoft.com/office/drawing/2014/main" id="{5A2EF331-C1EA-F04F-97AC-8688CC94A3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BC3C74E2-CAB9-434E-AA67-38FB37C145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0014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08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88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10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06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79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46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B1FC3E2-D43B-E94B-BA83-ED8150FDB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C74403-99B7-CB40-B4F8-F55599D984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D60F75A-C02C-AD4A-AF9E-52EEAF82EB6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936E699-80FA-6548-AEB0-CB2F2C8071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AB0B192-A24B-1440-89C8-F42BEC8DC5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5283A1B-9D1B-4E45-AA07-20B134BA37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7A0DBEC-EF25-5044-99C0-1031955500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27738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A4D3F33-B6A7-AF4E-BBA2-5D60152157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53CFA4-7231-3E40-BE0C-D71465BEBF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6B7CA-B932-994D-B971-2260EDB50B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82833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C83800E-91E2-F44E-8B1A-96E8F4B25A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479B90-DAFC-F34D-AC75-394C8643F9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12352-B84B-6B4C-ACEA-8DB3E16F2C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85692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72B4CA-4912-5248-8374-7A8792B5B8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F9E00E-DB83-E844-BFB6-3D6DB6E927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E42CE-1A5C-E24B-BAF7-4A99E5980E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7026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E2C2F6E-A300-964C-A488-EB3F916B2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4604FE2-5C1E-3643-8FD7-96FF4A19E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6D25AF3-7294-A54E-93E3-9AED6E62A3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76951BC-C3A6-474F-AAAE-6D8E80CEF1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0D9967A-3F56-774A-AEF6-40E46ACEE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327038-993D-3741-956C-01160C353B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507A95F-1B64-8D4B-A456-E868DA7E70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03538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146459-072A-6A41-98C5-35822A1AFF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DA1927-6840-924F-8828-30BE68442F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9147A-A377-5D4E-876F-7E6A63ADB0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61719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E321B6-2825-6946-A885-FCC32FCCAD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B52F4A-F418-C844-8CB7-7410405D51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D24F9-4A7B-2743-BEF3-6AB7389D8B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2919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FD6663D-1838-F84C-9BE5-2892950337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8B8F438-40E4-2647-9EFD-72ADD27ADD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18F68-0FB8-5C44-96BC-40C897E587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73001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C0B797D-58B2-6742-9D3C-008CA763CF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967CF05-63C5-AA47-AF56-947AD4341F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105E9F-3068-1645-BC8E-A6B6C6D5CA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19293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9A6D327-D9C4-3C45-8246-816431C654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F442AD-6F44-C74B-9183-9E82CF8240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34CB-E54F-DA4B-9794-FC89423B4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64640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81A4030-5974-4E4B-8DBE-15875B2B2A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00C7942-0620-BC4B-A184-0037DE4003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28D37-A7D2-774F-AE81-10B32BA3D9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19069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FE28B04-A615-BF4B-9AFD-CB83F7A189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C62E23A-AA2A-754F-A2F9-92FB7757B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53678-ACF1-F343-B850-648AB6B627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95150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E58AA0C-76B2-364F-B826-947EE6C23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543818B-3C8E-C541-A285-C42350049E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AC6C5-F14F-3642-A925-CD6ABEBD3F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05061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48D13A-E866-814F-9CF1-B6D25F8A30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1AC6AA-841C-8E44-9C3F-1A40E2BF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FB738B-019D-3C4E-9FB4-207A11B75E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43879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4DD8BE7-E10F-EC40-B3C6-0938E3FE3B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46C2C9-42F8-FD4C-A462-AB77571D004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CFD8B2-63E2-4041-A9C1-7C29D9D890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27812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0C0EF6-2040-E144-8569-AB8E462922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202C7-34E7-D947-A1F4-518318E06F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4854-AC50-5B4E-ACD6-EE033269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0791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F58150-138D-C647-B90C-EFB4B50CB2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45EF351-D25A-6F4E-A092-66F27772D5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E2FA51-ABE3-504C-9C81-742AF33A28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01964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02710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51739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890575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99615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196669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6AC580D-9390-694B-BC56-18E6DC1E79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6D7D1-6F7B-AD4D-B942-9594AB3BE3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C1AC3-30DF-8B4A-9E37-2A0B69C54B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98996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26347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9834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37321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95739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25018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99428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06997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5834A1A-7469-3645-8CE4-E602C8676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64F615E-286C-A14C-9F65-2BAD5A2552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26CFD5-8F67-A24A-9FC1-BB2CC915F27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57950A5-CA27-8F4C-BA45-6DDEA832E0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706C27B-B5ED-BA44-8658-916F5DC228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AAF95C6-8B8C-BF4F-905B-46A03401C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25F0709-7BF5-D04E-8A39-27AE0055BE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5691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F343E9A-6457-1D45-9FE8-920350043D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5C4ADC-3F0C-EC4B-8CE1-F506B15F86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E54D1-B2F6-B74C-A3C8-87499DC40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24132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3741D0-24AA-1742-AB61-FD21F8ED5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4360A1-48E7-5346-B235-9260337134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13669-6BFA-F143-808B-BA27187F67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5102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0CE2EA2-CEF4-6C4F-B821-02BA1B5A4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2742B8F-F63F-A645-9548-9448055AFE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618AC-FEC1-C641-B975-6F58258791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792537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0909AA-1D55-0A4C-AF7D-00DFCC79E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FA1D567-0FC7-9B47-9A14-D93F66A132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31E1D-F4F1-304B-AE8E-748EA90AC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2700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22795C2-218A-5247-AB77-3F6BC21441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58E5DC-6D73-754D-817A-8737DD82FA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201E1-4230-914C-92EE-D1F1AF090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9181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756E4E9-DB33-9D4F-8520-7D971D66A9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D291D92-DD5B-F24B-9598-989FC9CEF6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5C6BC-C003-7041-948E-F4ACC7F5E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18326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2219D38-15DC-0146-8547-E713FE437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298F12B-AFF2-7447-B48E-112AD422FE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53E7C-BCEE-6041-9919-DF7C4D3BAD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06956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8D620EB-2DF4-8E43-8352-9E94203C5D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3A470D-A98E-3C45-907C-4A9DE612D2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59717-176F-5840-9BA8-C43881F8C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7629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FFDDE6-6540-6543-BBD7-18F1DDC93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2AA8E5-DBA9-FD4D-8B98-2822361055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D2BCE-D3C3-7641-8F61-D660697DE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90969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E2AC61C-003A-2243-9FA6-C527733F67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1D642F-FB90-384A-A32C-D5C43A26EE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A70CF-A839-D044-8CAD-D3619BDAA9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5632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9330A8-DFF5-D843-8E3B-35EE77122D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87E60D-847F-B241-B048-B0F48460D6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9433-930B-B940-90BE-2610E26C2F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4167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07CA867-4D97-2641-90E4-8B45F85765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0A8C537-9896-684B-A1BB-2B2A3DFD2A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4F8B-A4F6-5449-8EFE-99619D3516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59230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235073B-5115-2A4C-985F-48AE885FD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49AEF65-4DB2-F648-B97B-0397C070C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A526220E-1EC1-A344-B46B-24ABB0729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5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E05385-E561-734C-B41F-4E65C3DFD3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E7D70FC-BFDC-AD42-B845-383975983E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05212-C8C9-F741-882A-BFB0ACC896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36314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421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325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9846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2782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223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4619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98849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3794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329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9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E90F07E-0F31-A344-B591-D820A200E8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DFDAA4E-86AE-6549-87DD-492D245A55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A3586-1A83-1B40-B5E8-394AE58747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290974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0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2547F92-ADEF-BB49-8878-7FEC1664EC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56CC851-00A4-C549-9B21-D4E13D1BE3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CE5F4-D41A-3040-ADB1-EB21204BF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64237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7D7A80C-3C6D-444F-98CF-C85F51843B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44620A6-C1A1-EF40-88FF-8A8B7B7F72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8F3669-DA65-AC4D-91CC-3BA90E8EE3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1877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E3E223C-EB41-344B-8F52-F5B2F44D7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95C5B-D31D-8D41-84D3-5933BE3DFA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40DA01-3EC5-A04D-ADF7-A0BF137C86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06340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96B2D52-14C3-6A4E-A692-BA73F4B10F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E33CBC86-E49D-9940-BAB6-FB6B4F2DB0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28149A3-AC2E-534B-B636-02F7D6E5BD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D42194F-791A-4448-8CB9-4953BD686EF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AB233638-CB85-2C49-A638-67573182FC2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AE1C05B-73C2-5E40-96AB-6A43314247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01C7F8ED-0298-F24A-8FF9-F9C7B0B7E2D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8" r:id="rId1"/>
    <p:sldLayoutId id="2147484476" r:id="rId2"/>
    <p:sldLayoutId id="2147484477" r:id="rId3"/>
    <p:sldLayoutId id="2147484478" r:id="rId4"/>
    <p:sldLayoutId id="2147484479" r:id="rId5"/>
    <p:sldLayoutId id="2147484480" r:id="rId6"/>
    <p:sldLayoutId id="2147484481" r:id="rId7"/>
    <p:sldLayoutId id="2147484482" r:id="rId8"/>
    <p:sldLayoutId id="2147484483" r:id="rId9"/>
    <p:sldLayoutId id="2147484484" r:id="rId10"/>
    <p:sldLayoutId id="2147484485" r:id="rId11"/>
    <p:sldLayoutId id="21474844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E913E6D-B2C8-3E42-BDB2-5C97A7DDC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E9205A1-66B3-804B-9286-AB54951645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6EDF8F8-B8D2-9B4D-B4C8-27DFAF19684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4C6AB7E-95F6-5C41-8E4F-CD2E76BC98A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26A5953-B0B1-4343-A9BB-762545A6C27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2116B3D3-536D-3E4C-9570-42F36BE287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647D7C40-D729-F347-B4F6-DDD3D6B4F76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9" r:id="rId1"/>
    <p:sldLayoutId id="2147484487" r:id="rId2"/>
    <p:sldLayoutId id="2147484488" r:id="rId3"/>
    <p:sldLayoutId id="2147484489" r:id="rId4"/>
    <p:sldLayoutId id="2147484490" r:id="rId5"/>
    <p:sldLayoutId id="2147484491" r:id="rId6"/>
    <p:sldLayoutId id="2147484492" r:id="rId7"/>
    <p:sldLayoutId id="2147484493" r:id="rId8"/>
    <p:sldLayoutId id="2147484494" r:id="rId9"/>
    <p:sldLayoutId id="2147484495" r:id="rId10"/>
    <p:sldLayoutId id="2147484496" r:id="rId11"/>
    <p:sldLayoutId id="214748449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3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5" r:id="rId3"/>
    <p:sldLayoutId id="2147484556" r:id="rId4"/>
    <p:sldLayoutId id="2147484557" r:id="rId5"/>
    <p:sldLayoutId id="2147484558" r:id="rId6"/>
    <p:sldLayoutId id="2147484559" r:id="rId7"/>
    <p:sldLayoutId id="2147484560" r:id="rId8"/>
    <p:sldLayoutId id="2147484561" r:id="rId9"/>
    <p:sldLayoutId id="2147484562" r:id="rId10"/>
    <p:sldLayoutId id="2147484563" r:id="rId11"/>
    <p:sldLayoutId id="214748456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35D70CC-0B85-E64E-A55C-88C21BE344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A3FDA6C5-9B4A-4F44-82E3-015A29A76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3D5E067-1A61-1541-A9AA-2ED2B3E06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75D41AA-4AE7-2842-8797-66FA96BB2F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15301CB-F806-6C4C-B4BF-311ACFCBC2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F4D97339-4ED2-D247-ACDF-6C7B7F6A16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3CC27A-4692-8B4C-BC5E-8A43DE4C7BB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>
            <a:extLst>
              <a:ext uri="{FF2B5EF4-FFF2-40B4-BE49-F238E27FC236}">
                <a16:creationId xmlns:a16="http://schemas.microsoft.com/office/drawing/2014/main" id="{B0DCE9F0-F1E9-F04C-AEFB-8595FBA94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8243" name="Rectangle 3">
            <a:extLst>
              <a:ext uri="{FF2B5EF4-FFF2-40B4-BE49-F238E27FC236}">
                <a16:creationId xmlns:a16="http://schemas.microsoft.com/office/drawing/2014/main" id="{71B099DA-2F86-A340-A0A4-B76FEA48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38244" name="Text Box 5">
            <a:extLst>
              <a:ext uri="{FF2B5EF4-FFF2-40B4-BE49-F238E27FC236}">
                <a16:creationId xmlns:a16="http://schemas.microsoft.com/office/drawing/2014/main" id="{D9F31003-B8BA-2740-87E5-59ED72399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38245" name="TextBox 1">
            <a:extLst>
              <a:ext uri="{FF2B5EF4-FFF2-40B4-BE49-F238E27FC236}">
                <a16:creationId xmlns:a16="http://schemas.microsoft.com/office/drawing/2014/main" id="{64F1C348-36B0-3B40-9653-F414DE424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04BD05E8-DAB1-7848-8F28-88DBF0B82C91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/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65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9" r:id="rId1"/>
    <p:sldLayoutId id="2147484580" r:id="rId2"/>
    <p:sldLayoutId id="2147484581" r:id="rId3"/>
    <p:sldLayoutId id="2147484582" r:id="rId4"/>
    <p:sldLayoutId id="2147484583" r:id="rId5"/>
    <p:sldLayoutId id="2147484584" r:id="rId6"/>
    <p:sldLayoutId id="2147484585" r:id="rId7"/>
    <p:sldLayoutId id="2147484586" r:id="rId8"/>
    <p:sldLayoutId id="2147484587" r:id="rId9"/>
    <p:sldLayoutId id="2147484588" r:id="rId10"/>
    <p:sldLayoutId id="2147484589" r:id="rId11"/>
    <p:sldLayoutId id="2147484590" r:id="rId12"/>
  </p:sldLayoutIdLst>
  <p:hf sldNum="0" hdr="0" ftr="0" dt="0"/>
  <p:txStyles>
    <p:titleStyle>
      <a:lvl1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fontAlgn="base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5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19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.bin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19/doku.php?id=homeworks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65472B54-8008-294F-B79D-28BE7DC792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5344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15b: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1EEA3928-483E-E348-A2C5-73DC1B297F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11 April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578977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156767B-363D-4F49-9266-40ABC2826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Can We Do Better?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75B6E-B8EB-7445-9EAF-DAF3BECA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 the following two pieces of code have in common (with respect to execution in the previous design)?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First ADD stalls the whole pipeline!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 cannot dispatch because its source registers unavailable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Later </a:t>
            </a:r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independent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instructions cannot get executed</a:t>
            </a:r>
          </a:p>
          <a:p>
            <a:pPr lvl="1"/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are the above code portions different?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Load latency is variable (unknown until runtime)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What does this affect? Think compiler vs. microarchitecture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6F5757F6-A689-0D44-B71A-142B877382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3F44D46-2AAF-964B-92D8-1C7D34CDB52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0964" name="TextBox 5">
            <a:extLst>
              <a:ext uri="{FF2B5EF4-FFF2-40B4-BE49-F238E27FC236}">
                <a16:creationId xmlns:a16="http://schemas.microsoft.com/office/drawing/2014/main" id="{87CF6559-71CF-E548-A015-E3BDD37FA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1828800"/>
            <a:ext cx="22875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IMUL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40965" name="TextBox 6">
            <a:extLst>
              <a:ext uri="{FF2B5EF4-FFF2-40B4-BE49-F238E27FC236}">
                <a16:creationId xmlns:a16="http://schemas.microsoft.com/office/drawing/2014/main" id="{27DA7ED9-98DE-0F4A-966B-D7130CF93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1828800"/>
            <a:ext cx="22447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LD    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 (0)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>
            <a:extLst>
              <a:ext uri="{FF2B5EF4-FFF2-40B4-BE49-F238E27FC236}">
                <a16:creationId xmlns:a16="http://schemas.microsoft.com/office/drawing/2014/main" id="{6946EB40-27C5-DF46-A264-EA3993706C9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Processor Example</a:t>
            </a:r>
            <a:endParaRPr lang="en-US" altLang="en-US">
              <a:latin typeface="Consolas" panose="020B0609020204030204" pitchFamily="49" charset="0"/>
            </a:endParaRPr>
          </a:p>
        </p:txBody>
      </p:sp>
      <p:sp>
        <p:nvSpPr>
          <p:cNvPr id="66562" name="Rectangle 4">
            <a:extLst>
              <a:ext uri="{FF2B5EF4-FFF2-40B4-BE49-F238E27FC236}">
                <a16:creationId xmlns:a16="http://schemas.microsoft.com/office/drawing/2014/main" id="{3F93ED6F-3A67-FB4B-9DF5-E7A4BE5A064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en-US"/>
              <a:t>Multiple copies of datapath: Can issue multiple instructions at per cycle</a:t>
            </a:r>
          </a:p>
          <a:p>
            <a:r>
              <a:rPr lang="en-US" altLang="en-US"/>
              <a:t>Dependencies make it tricky to issue multiple instructions at once</a:t>
            </a:r>
          </a:p>
        </p:txBody>
      </p:sp>
      <p:graphicFrame>
        <p:nvGraphicFramePr>
          <p:cNvPr id="66563" name="Content Placeholder 2">
            <a:extLst>
              <a:ext uri="{FF2B5EF4-FFF2-40B4-BE49-F238E27FC236}">
                <a16:creationId xmlns:a16="http://schemas.microsoft.com/office/drawing/2014/main" id="{24B6129B-C009-7E48-B1D9-BDA91697908C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350838" y="3352800"/>
          <a:ext cx="8335962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VISIO" r:id="rId8" imgW="28232100" imgH="9423400" progId="Visio.Drawing.6">
                  <p:embed/>
                </p:oleObj>
              </mc:Choice>
              <mc:Fallback>
                <p:oleObj name="VISIO" r:id="rId8" imgW="28232100" imgH="9423400" progId="Visio.Drawing.6">
                  <p:embed/>
                  <p:pic>
                    <p:nvPicPr>
                      <p:cNvPr id="66563" name="Content Placeholder 2">
                        <a:extLst>
                          <a:ext uri="{FF2B5EF4-FFF2-40B4-BE49-F238E27FC236}">
                            <a16:creationId xmlns:a16="http://schemas.microsoft.com/office/drawing/2014/main" id="{24B6129B-C009-7E48-B1D9-BDA91697908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352800"/>
                        <a:ext cx="8335962" cy="278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2">
            <a:extLst>
              <a:ext uri="{FF2B5EF4-FFF2-40B4-BE49-F238E27FC236}">
                <a16:creationId xmlns:a16="http://schemas.microsoft.com/office/drawing/2014/main" id="{50295169-D440-2E43-A251-DB555EAFDA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7DB996AD-280D-5E46-89DE-40EDFC2963FB}"/>
              </a:ext>
            </a:extLst>
          </p:cNvPr>
          <p:cNvSpPr txBox="1">
            <a:spLocks/>
          </p:cNvSpPr>
          <p:nvPr/>
        </p:nvSpPr>
        <p:spPr>
          <a:xfrm>
            <a:off x="2438400" y="6289675"/>
            <a:ext cx="3870325" cy="4572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Here: Ideal IPC = 2</a:t>
            </a:r>
          </a:p>
        </p:txBody>
      </p:sp>
    </p:spTree>
    <p:extLst>
      <p:ext uri="{BB962C8B-B14F-4D97-AF65-F5344CB8AC3E}">
        <p14:creationId xmlns:p14="http://schemas.microsoft.com/office/powerpoint/2010/main" val="2613755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4">
            <a:extLst>
              <a:ext uri="{FF2B5EF4-FFF2-40B4-BE49-F238E27FC236}">
                <a16:creationId xmlns:a16="http://schemas.microsoft.com/office/drawing/2014/main" id="{A9388D5D-CC15-7147-A96C-974F9AD94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Performance Example</a:t>
            </a:r>
            <a:endParaRPr lang="de-CH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03B32-F14A-3942-9953-26E95CA2D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$s1, $s2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$t2, $s1,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$t3, $s3, $s4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$t4, $s1, $s5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$s5, 80($s0)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C27AAC5D-D487-7843-A871-E2F2A29EB7BF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627063" y="2947988"/>
          <a:ext cx="6383337" cy="284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5" name="VISIO" r:id="rId4" imgW="29692600" imgH="13220700" progId="Visio.Drawing.6">
                  <p:embed/>
                </p:oleObj>
              </mc:Choice>
              <mc:Fallback>
                <p:oleObj name="VISIO" r:id="rId4" imgW="29692600" imgH="13220700" progId="Visio.Drawing.6">
                  <p:embed/>
                  <p:pic>
                    <p:nvPicPr>
                      <p:cNvPr id="3" name="Content Placeholder 2">
                        <a:extLst>
                          <a:ext uri="{FF2B5EF4-FFF2-40B4-BE49-F238E27FC236}">
                            <a16:creationId xmlns:a16="http://schemas.microsoft.com/office/drawing/2014/main" id="{C27AAC5D-D487-7843-A871-E2F2A29EB7B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2947988"/>
                        <a:ext cx="6383337" cy="284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BC9079-5466-E14E-9F66-CF18BDD59A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2C78FF-0885-8C48-80EA-71AE29ED27C9}"/>
              </a:ext>
            </a:extLst>
          </p:cNvPr>
          <p:cNvSpPr txBox="1"/>
          <p:nvPr/>
        </p:nvSpPr>
        <p:spPr>
          <a:xfrm>
            <a:off x="1241425" y="6389688"/>
            <a:ext cx="60658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3 cycles)</a:t>
            </a:r>
          </a:p>
        </p:txBody>
      </p:sp>
    </p:spTree>
    <p:extLst>
      <p:ext uri="{BB962C8B-B14F-4D97-AF65-F5344CB8AC3E}">
        <p14:creationId xmlns:p14="http://schemas.microsoft.com/office/powerpoint/2010/main" val="40883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4">
            <a:extLst>
              <a:ext uri="{FF2B5EF4-FFF2-40B4-BE49-F238E27FC236}">
                <a16:creationId xmlns:a16="http://schemas.microsoft.com/office/drawing/2014/main" id="{F1DA6182-D9EF-0B47-8175-3D38807C3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de-CH" altLang="en-US"/>
              <a:t>Superscalar Performance with Dependencies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CBEC20-546B-8A49-B005-6FDE02BA5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$t0, $s1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$t0, $s2,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$t2, $s4, $t0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$t3, $s5, $s6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$s7, 80($t3)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CD04396-7AB3-3A4E-A420-36E0CAC374C9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519113" y="2954338"/>
          <a:ext cx="6981825" cy="35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VISIO" r:id="rId4" imgW="32410400" imgH="16637000" progId="Visio.Drawing.6">
                  <p:embed/>
                </p:oleObj>
              </mc:Choice>
              <mc:Fallback>
                <p:oleObj name="VISIO" r:id="rId4" imgW="32410400" imgH="16637000" progId="Visio.Drawing.6">
                  <p:embed/>
                  <p:pic>
                    <p:nvPicPr>
                      <p:cNvPr id="11" name="Content Placeholder 10">
                        <a:extLst>
                          <a:ext uri="{FF2B5EF4-FFF2-40B4-BE49-F238E27FC236}">
                            <a16:creationId xmlns:a16="http://schemas.microsoft.com/office/drawing/2014/main" id="{7CD04396-7AB3-3A4E-A420-36E0CAC374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2954338"/>
                        <a:ext cx="6981825" cy="358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02A604D-324A-E14C-9C25-5A9D5F7A7B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6F647E-22AC-9048-BFB5-C68BAF4F097F}"/>
              </a:ext>
            </a:extLst>
          </p:cNvPr>
          <p:cNvSpPr txBox="1"/>
          <p:nvPr/>
        </p:nvSpPr>
        <p:spPr>
          <a:xfrm>
            <a:off x="1241425" y="6389688"/>
            <a:ext cx="63023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1.2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5 cycles)</a:t>
            </a:r>
          </a:p>
        </p:txBody>
      </p:sp>
    </p:spTree>
    <p:extLst>
      <p:ext uri="{BB962C8B-B14F-4D97-AF65-F5344CB8AC3E}">
        <p14:creationId xmlns:p14="http://schemas.microsoft.com/office/powerpoint/2010/main" val="234271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59DB7FBB-A57F-DA46-B367-3DADAB7F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4400">
                <a:ea typeface="ＭＳ Ｐゴシック" panose="020B0600070205080204" pitchFamily="34" charset="-128"/>
              </a:rPr>
              <a:t>Superscalar Tradeoffs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68310260-4BB2-2449-9017-F23CFC256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IPC </a:t>
            </a:r>
            <a:r>
              <a:rPr lang="en-US" dirty="0"/>
              <a:t>(instructions per cycle)</a:t>
            </a:r>
          </a:p>
          <a:p>
            <a:pPr lvl="1">
              <a:buFont typeface="Wingdings" charset="0"/>
              <a:buChar char="q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Disadvantages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complexity for dependency checking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Require checking within a pipeline stage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Renaming becomes more complex in an </a:t>
            </a:r>
            <a:r>
              <a:rPr lang="en-US" dirty="0" err="1">
                <a:solidFill>
                  <a:srgbClr val="000000"/>
                </a:solidFill>
              </a:rPr>
              <a:t>OoO</a:t>
            </a:r>
            <a:r>
              <a:rPr lang="en-US" dirty="0">
                <a:solidFill>
                  <a:srgbClr val="000000"/>
                </a:solidFill>
              </a:rPr>
              <a:t> processor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More hardware </a:t>
            </a:r>
            <a:r>
              <a:rPr lang="en-US" dirty="0">
                <a:solidFill>
                  <a:srgbClr val="000000"/>
                </a:solidFill>
              </a:rPr>
              <a:t>resources needed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A1C9C6D-55CD-EE45-A11F-AD1DEFE35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691842-4F24-4840-AB6B-EF3972469FB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43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7F7C00F5-47B1-7E46-AC90-6B6555B3D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Preventing Dispatch Stalls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E4D59-A449-7646-B65C-0CFD707B8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in-order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Solution: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out-of-order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Actually, we have seen the basic idea before: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Dataflow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an instruction only when its inputs are ready</a:t>
            </a:r>
          </a:p>
          <a:p>
            <a:pPr lvl="1"/>
            <a:r>
              <a:rPr lang="en-US" altLang="ja-JP" dirty="0">
                <a:ea typeface="ＭＳ Ｐゴシック" panose="020B0600070205080204" pitchFamily="34" charset="-128"/>
              </a:rPr>
              <a:t>We will use similar principles, but not expose it in the ISA</a:t>
            </a: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Aside: Any other way to prevent dispatch stalls?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Compile-time instruction scheduling/reordering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Value prediction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3.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Fine-grained multithreading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281DE781-A088-AC43-B4A5-7ACA2F9B68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A340B06-EE65-224C-B800-41570A0B021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9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82BF2709-731C-C94B-A63B-BFBC6F42D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Execution </a:t>
            </a:r>
            <a:r>
              <a:rPr lang="en-US" altLang="en-US" sz="3200">
                <a:ea typeface="ＭＳ Ｐゴシック" panose="020B0600070205080204" pitchFamily="34" charset="-128"/>
              </a:rPr>
              <a:t>(Dynamic Scheduling)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BD405-D106-AF4B-957D-E73F6B590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Move the dependent instructions out of the way of independent ones</a:t>
            </a:r>
            <a:r>
              <a:rPr lang="en-US" altLang="en-US">
                <a:ea typeface="ＭＳ Ｐゴシック" panose="020B0600070205080204" pitchFamily="34" charset="-128"/>
              </a:rPr>
              <a:t> (s.t. independent ones can execute)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Rest areas for dependent instructions: Reservation stations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Monitor the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each instruction in the resting area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When all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an instruction are available,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(i.e. dispatch) the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dispatched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dataflow (not control-flow) order 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Benefit: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>
                <a:ea typeface="ＭＳ Ｐゴシック" panose="020B0600070205080204" pitchFamily="34" charset="-128"/>
              </a:rPr>
              <a:t>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Allows independent instructions to execute and complete in the presence of a long-latency operation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9EFEA30F-2C9C-5148-AE6D-FB4CBEE143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5356F28-EE21-DF45-8DD9-E1F60B9C8CF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61FF88A6-9BA1-0E46-8F0F-FB452BEE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In-order vs. Out-of-order Dispatch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2681E62B-ED72-EC48-BA7A-0F4B03409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5" y="935038"/>
            <a:ext cx="8610600" cy="5438775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In 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Out-of-order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vs. 12 cycles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7858F12C-6627-7A46-8F5F-92E5FE56F7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A071958-49A2-694F-BD5F-F23B89AC4C7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4036" name="Group 4">
            <a:extLst>
              <a:ext uri="{FF2B5EF4-FFF2-40B4-BE49-F238E27FC236}">
                <a16:creationId xmlns:a16="http://schemas.microsoft.com/office/drawing/2014/main" id="{4EB6E497-14A1-8E4C-B328-6748FD92145A}"/>
              </a:ext>
            </a:extLst>
          </p:cNvPr>
          <p:cNvGrpSpPr>
            <a:grpSpLocks/>
          </p:cNvGrpSpPr>
          <p:nvPr/>
        </p:nvGrpSpPr>
        <p:grpSpPr bwMode="auto">
          <a:xfrm>
            <a:off x="223838" y="1479550"/>
            <a:ext cx="804862" cy="369888"/>
            <a:chOff x="1001099" y="4100530"/>
            <a:chExt cx="805656" cy="369887"/>
          </a:xfrm>
        </p:grpSpPr>
        <p:sp>
          <p:nvSpPr>
            <p:cNvPr id="44114" name="Rectangle 10">
              <a:extLst>
                <a:ext uri="{FF2B5EF4-FFF2-40B4-BE49-F238E27FC236}">
                  <a16:creationId xmlns:a16="http://schemas.microsoft.com/office/drawing/2014/main" id="{10B413DD-286A-9B47-82F7-35CF15BA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15" name="Rectangle 11">
              <a:extLst>
                <a:ext uri="{FF2B5EF4-FFF2-40B4-BE49-F238E27FC236}">
                  <a16:creationId xmlns:a16="http://schemas.microsoft.com/office/drawing/2014/main" id="{3027E859-FC44-DC44-B5DD-50739A9B0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37" name="Rectangle 13">
            <a:extLst>
              <a:ext uri="{FF2B5EF4-FFF2-40B4-BE49-F238E27FC236}">
                <a16:creationId xmlns:a16="http://schemas.microsoft.com/office/drawing/2014/main" id="{3EACAADD-EB56-F043-8B66-A753B00D2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4795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38" name="Group 8">
            <a:extLst>
              <a:ext uri="{FF2B5EF4-FFF2-40B4-BE49-F238E27FC236}">
                <a16:creationId xmlns:a16="http://schemas.microsoft.com/office/drawing/2014/main" id="{76249842-CFFF-9C48-8ACD-BFCFCEB0DD86}"/>
              </a:ext>
            </a:extLst>
          </p:cNvPr>
          <p:cNvGrpSpPr>
            <a:grpSpLocks/>
          </p:cNvGrpSpPr>
          <p:nvPr/>
        </p:nvGrpSpPr>
        <p:grpSpPr bwMode="auto">
          <a:xfrm>
            <a:off x="1028700" y="1479550"/>
            <a:ext cx="1611313" cy="373063"/>
            <a:chOff x="2783717" y="3915586"/>
            <a:chExt cx="1611312" cy="374488"/>
          </a:xfrm>
        </p:grpSpPr>
        <p:sp>
          <p:nvSpPr>
            <p:cNvPr id="44110" name="Rectangle 12">
              <a:extLst>
                <a:ext uri="{FF2B5EF4-FFF2-40B4-BE49-F238E27FC236}">
                  <a16:creationId xmlns:a16="http://schemas.microsoft.com/office/drawing/2014/main" id="{FF18E4F4-4C7B-CB47-80F8-04631DC0B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1" name="Rectangle 12">
              <a:extLst>
                <a:ext uri="{FF2B5EF4-FFF2-40B4-BE49-F238E27FC236}">
                  <a16:creationId xmlns:a16="http://schemas.microsoft.com/office/drawing/2014/main" id="{2B205635-F5EF-1E41-BEAC-4F93204F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2" name="Rectangle 12">
              <a:extLst>
                <a:ext uri="{FF2B5EF4-FFF2-40B4-BE49-F238E27FC236}">
                  <a16:creationId xmlns:a16="http://schemas.microsoft.com/office/drawing/2014/main" id="{BEC6F2B5-A320-1C40-A08B-06FC0CEC1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3" name="Rectangle 12">
              <a:extLst>
                <a:ext uri="{FF2B5EF4-FFF2-40B4-BE49-F238E27FC236}">
                  <a16:creationId xmlns:a16="http://schemas.microsoft.com/office/drawing/2014/main" id="{5B9166D7-9DD9-EF41-A61C-99462B1AF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39" name="Rectangle 13">
            <a:extLst>
              <a:ext uri="{FF2B5EF4-FFF2-40B4-BE49-F238E27FC236}">
                <a16:creationId xmlns:a16="http://schemas.microsoft.com/office/drawing/2014/main" id="{AD4C2A1C-B81A-634C-B8C3-3E669B0F6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482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40" name="Group 14">
            <a:extLst>
              <a:ext uri="{FF2B5EF4-FFF2-40B4-BE49-F238E27FC236}">
                <a16:creationId xmlns:a16="http://schemas.microsoft.com/office/drawing/2014/main" id="{AE076CC6-8597-6243-9B3C-F2E3C4E5898A}"/>
              </a:ext>
            </a:extLst>
          </p:cNvPr>
          <p:cNvGrpSpPr>
            <a:grpSpLocks/>
          </p:cNvGrpSpPr>
          <p:nvPr/>
        </p:nvGrpSpPr>
        <p:grpSpPr bwMode="auto">
          <a:xfrm>
            <a:off x="625475" y="1852613"/>
            <a:ext cx="806450" cy="369887"/>
            <a:chOff x="1001099" y="4100530"/>
            <a:chExt cx="805656" cy="369887"/>
          </a:xfrm>
        </p:grpSpPr>
        <p:sp>
          <p:nvSpPr>
            <p:cNvPr id="44108" name="Rectangle 10">
              <a:extLst>
                <a:ext uri="{FF2B5EF4-FFF2-40B4-BE49-F238E27FC236}">
                  <a16:creationId xmlns:a16="http://schemas.microsoft.com/office/drawing/2014/main" id="{3EE0DCA3-6DF5-C24A-B86E-8480CC5C6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9" name="Rectangle 11">
              <a:extLst>
                <a:ext uri="{FF2B5EF4-FFF2-40B4-BE49-F238E27FC236}">
                  <a16:creationId xmlns:a16="http://schemas.microsoft.com/office/drawing/2014/main" id="{666F5434-3EBA-9B4E-B880-DA5939D64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41" name="Rectangle 12">
            <a:extLst>
              <a:ext uri="{FF2B5EF4-FFF2-40B4-BE49-F238E27FC236}">
                <a16:creationId xmlns:a16="http://schemas.microsoft.com/office/drawing/2014/main" id="{13DDEB87-A069-964A-9F75-5C0B792CF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8526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2" name="Rectangle 18">
            <a:extLst>
              <a:ext uri="{FF2B5EF4-FFF2-40B4-BE49-F238E27FC236}">
                <a16:creationId xmlns:a16="http://schemas.microsoft.com/office/drawing/2014/main" id="{ACD45792-DA88-2E48-AAF4-66665A734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849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3" name="Rectangle 13">
            <a:extLst>
              <a:ext uri="{FF2B5EF4-FFF2-40B4-BE49-F238E27FC236}">
                <a16:creationId xmlns:a16="http://schemas.microsoft.com/office/drawing/2014/main" id="{05BE6B47-747C-284E-9ED9-F15CF9725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185261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44" name="Rectangle 10">
            <a:extLst>
              <a:ext uri="{FF2B5EF4-FFF2-40B4-BE49-F238E27FC236}">
                <a16:creationId xmlns:a16="http://schemas.microsoft.com/office/drawing/2014/main" id="{51705DA9-0C70-8943-A03E-FB8555390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45" name="TextBox 23">
            <a:extLst>
              <a:ext uri="{FF2B5EF4-FFF2-40B4-BE49-F238E27FC236}">
                <a16:creationId xmlns:a16="http://schemas.microsoft.com/office/drawing/2014/main" id="{628B9CD6-49C5-A242-A1EB-D2D0A0C85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0" y="1355725"/>
            <a:ext cx="22320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IMUL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  R6, R7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R7  R3, R5</a:t>
            </a:r>
            <a:endParaRPr lang="en-US" altLang="en-US" sz="1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4046" name="Rectangle 11">
            <a:extLst>
              <a:ext uri="{FF2B5EF4-FFF2-40B4-BE49-F238E27FC236}">
                <a16:creationId xmlns:a16="http://schemas.microsoft.com/office/drawing/2014/main" id="{798C675E-F713-6644-8812-69FAEB57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47" name="Rectangle 12">
            <a:extLst>
              <a:ext uri="{FF2B5EF4-FFF2-40B4-BE49-F238E27FC236}">
                <a16:creationId xmlns:a16="http://schemas.microsoft.com/office/drawing/2014/main" id="{B7F08800-F1B7-194E-80F2-BAC173BD2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8" name="Rectangle 26">
            <a:extLst>
              <a:ext uri="{FF2B5EF4-FFF2-40B4-BE49-F238E27FC236}">
                <a16:creationId xmlns:a16="http://schemas.microsoft.com/office/drawing/2014/main" id="{3EB7E030-D9F6-F34D-ABDC-6F2CD9691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2145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9" name="Rectangle 13">
            <a:extLst>
              <a:ext uri="{FF2B5EF4-FFF2-40B4-BE49-F238E27FC236}">
                <a16:creationId xmlns:a16="http://schemas.microsoft.com/office/drawing/2014/main" id="{EFEF67AE-9DA2-2E49-9CB2-5BF61E20C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0" name="Rectangle 10">
            <a:extLst>
              <a:ext uri="{FF2B5EF4-FFF2-40B4-BE49-F238E27FC236}">
                <a16:creationId xmlns:a16="http://schemas.microsoft.com/office/drawing/2014/main" id="{0CCDEBE3-4840-3A47-9F69-6FB3FFF8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59238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1" name="Rectangle 11">
            <a:extLst>
              <a:ext uri="{FF2B5EF4-FFF2-40B4-BE49-F238E27FC236}">
                <a16:creationId xmlns:a16="http://schemas.microsoft.com/office/drawing/2014/main" id="{7801D49A-0EDD-4C4C-A758-2D48FD933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2" name="Rectangle 12">
            <a:extLst>
              <a:ext uri="{FF2B5EF4-FFF2-40B4-BE49-F238E27FC236}">
                <a16:creationId xmlns:a16="http://schemas.microsoft.com/office/drawing/2014/main" id="{6282E655-F33B-F347-89F7-E17DCFE31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5923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3" name="Rectangle 31">
            <a:extLst>
              <a:ext uri="{FF2B5EF4-FFF2-40B4-BE49-F238E27FC236}">
                <a16:creationId xmlns:a16="http://schemas.microsoft.com/office/drawing/2014/main" id="{83CF58DB-9507-3547-9FD0-4B3AD7EED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7825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4" name="Rectangle 13">
            <a:extLst>
              <a:ext uri="{FF2B5EF4-FFF2-40B4-BE49-F238E27FC236}">
                <a16:creationId xmlns:a16="http://schemas.microsoft.com/office/drawing/2014/main" id="{7EDB84BA-A47C-7F44-BFFF-19DF9E200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050" y="26019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5" name="Rectangle 10">
            <a:extLst>
              <a:ext uri="{FF2B5EF4-FFF2-40B4-BE49-F238E27FC236}">
                <a16:creationId xmlns:a16="http://schemas.microsoft.com/office/drawing/2014/main" id="{A921E57F-FCDB-634A-889A-E83078725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588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6" name="Rectangle 11">
            <a:extLst>
              <a:ext uri="{FF2B5EF4-FFF2-40B4-BE49-F238E27FC236}">
                <a16:creationId xmlns:a16="http://schemas.microsoft.com/office/drawing/2014/main" id="{9BDA7156-22B2-5D46-8EFD-EA7254BD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9670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7" name="Rectangle 12">
            <a:extLst>
              <a:ext uri="{FF2B5EF4-FFF2-40B4-BE49-F238E27FC236}">
                <a16:creationId xmlns:a16="http://schemas.microsoft.com/office/drawing/2014/main" id="{43857CD4-E62E-8B4A-930C-5E819D521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296227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8" name="Rectangle 36">
            <a:extLst>
              <a:ext uri="{FF2B5EF4-FFF2-40B4-BE49-F238E27FC236}">
                <a16:creationId xmlns:a16="http://schemas.microsoft.com/office/drawing/2014/main" id="{70894B9E-FD99-E14B-A7F2-70FAC5AD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4225" y="29670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9" name="Rectangle 13">
            <a:extLst>
              <a:ext uri="{FF2B5EF4-FFF2-40B4-BE49-F238E27FC236}">
                <a16:creationId xmlns:a16="http://schemas.microsoft.com/office/drawing/2014/main" id="{E2D9A54B-3A96-584E-B093-49D579CF2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0" name="Group 38">
            <a:extLst>
              <a:ext uri="{FF2B5EF4-FFF2-40B4-BE49-F238E27FC236}">
                <a16:creationId xmlns:a16="http://schemas.microsoft.com/office/drawing/2014/main" id="{D4ABB801-9EA7-5D4F-8BB3-02BB67EC55C9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060825"/>
            <a:ext cx="806450" cy="369888"/>
            <a:chOff x="1001099" y="4100530"/>
            <a:chExt cx="805656" cy="369887"/>
          </a:xfrm>
        </p:grpSpPr>
        <p:sp>
          <p:nvSpPr>
            <p:cNvPr id="44106" name="Rectangle 10">
              <a:extLst>
                <a:ext uri="{FF2B5EF4-FFF2-40B4-BE49-F238E27FC236}">
                  <a16:creationId xmlns:a16="http://schemas.microsoft.com/office/drawing/2014/main" id="{C315FBB8-56FB-3D40-9EB7-037CC9EFD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7" name="Rectangle 11">
              <a:extLst>
                <a:ext uri="{FF2B5EF4-FFF2-40B4-BE49-F238E27FC236}">
                  <a16:creationId xmlns:a16="http://schemas.microsoft.com/office/drawing/2014/main" id="{18D443B1-858E-8347-9AF1-68E0EFC4F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1" name="Rectangle 13">
            <a:extLst>
              <a:ext uri="{FF2B5EF4-FFF2-40B4-BE49-F238E27FC236}">
                <a16:creationId xmlns:a16="http://schemas.microsoft.com/office/drawing/2014/main" id="{4BF1757F-80D2-B84D-A1D6-4DAA080BA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475" y="40608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2" name="Group 42">
            <a:extLst>
              <a:ext uri="{FF2B5EF4-FFF2-40B4-BE49-F238E27FC236}">
                <a16:creationId xmlns:a16="http://schemas.microsoft.com/office/drawing/2014/main" id="{17DA707F-260D-164F-80F0-C1CC2C66B91C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060825"/>
            <a:ext cx="1611313" cy="374650"/>
            <a:chOff x="2783717" y="3915586"/>
            <a:chExt cx="1611312" cy="374488"/>
          </a:xfrm>
        </p:grpSpPr>
        <p:sp>
          <p:nvSpPr>
            <p:cNvPr id="44102" name="Rectangle 12">
              <a:extLst>
                <a:ext uri="{FF2B5EF4-FFF2-40B4-BE49-F238E27FC236}">
                  <a16:creationId xmlns:a16="http://schemas.microsoft.com/office/drawing/2014/main" id="{BA1A972A-A1A5-EB4C-8C5C-CEE5BAD1A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3" name="Rectangle 12">
              <a:extLst>
                <a:ext uri="{FF2B5EF4-FFF2-40B4-BE49-F238E27FC236}">
                  <a16:creationId xmlns:a16="http://schemas.microsoft.com/office/drawing/2014/main" id="{4D3EB74F-94F2-5D46-AA9B-BBEB74485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4" name="Rectangle 12">
              <a:extLst>
                <a:ext uri="{FF2B5EF4-FFF2-40B4-BE49-F238E27FC236}">
                  <a16:creationId xmlns:a16="http://schemas.microsoft.com/office/drawing/2014/main" id="{78207CAF-DBEA-CE4B-9245-8DA0D1040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5" name="Rectangle 46">
              <a:extLst>
                <a:ext uri="{FF2B5EF4-FFF2-40B4-BE49-F238E27FC236}">
                  <a16:creationId xmlns:a16="http://schemas.microsoft.com/office/drawing/2014/main" id="{42C998FF-E9E9-C445-9282-652F4DA58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63" name="Rectangle 47">
            <a:extLst>
              <a:ext uri="{FF2B5EF4-FFF2-40B4-BE49-F238E27FC236}">
                <a16:creationId xmlns:a16="http://schemas.microsoft.com/office/drawing/2014/main" id="{BD7EEBDC-86C7-F34D-BC0B-ACF3CEFE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40655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64" name="Group 48">
            <a:extLst>
              <a:ext uri="{FF2B5EF4-FFF2-40B4-BE49-F238E27FC236}">
                <a16:creationId xmlns:a16="http://schemas.microsoft.com/office/drawing/2014/main" id="{BAF22BF2-8BCD-E64D-BC52-D8255F9EE621}"/>
              </a:ext>
            </a:extLst>
          </p:cNvPr>
          <p:cNvGrpSpPr>
            <a:grpSpLocks/>
          </p:cNvGrpSpPr>
          <p:nvPr/>
        </p:nvGrpSpPr>
        <p:grpSpPr bwMode="auto">
          <a:xfrm>
            <a:off x="622300" y="4430713"/>
            <a:ext cx="804863" cy="369887"/>
            <a:chOff x="1001099" y="4100530"/>
            <a:chExt cx="805656" cy="369887"/>
          </a:xfrm>
        </p:grpSpPr>
        <p:sp>
          <p:nvSpPr>
            <p:cNvPr id="44100" name="Rectangle 10">
              <a:extLst>
                <a:ext uri="{FF2B5EF4-FFF2-40B4-BE49-F238E27FC236}">
                  <a16:creationId xmlns:a16="http://schemas.microsoft.com/office/drawing/2014/main" id="{68FA83E7-57FB-9440-BD5D-4C4E5677B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1" name="Rectangle 11">
              <a:extLst>
                <a:ext uri="{FF2B5EF4-FFF2-40B4-BE49-F238E27FC236}">
                  <a16:creationId xmlns:a16="http://schemas.microsoft.com/office/drawing/2014/main" id="{5F53FC4F-8EF0-2C42-A215-27F6A399E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5" name="TextBox 51">
            <a:extLst>
              <a:ext uri="{FF2B5EF4-FFF2-40B4-BE49-F238E27FC236}">
                <a16:creationId xmlns:a16="http://schemas.microsoft.com/office/drawing/2014/main" id="{D9A79FE0-FC98-3E4C-850F-98E9FFB64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1885950"/>
            <a:ext cx="87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6" name="TextBox 53">
            <a:extLst>
              <a:ext uri="{FF2B5EF4-FFF2-40B4-BE49-F238E27FC236}">
                <a16:creationId xmlns:a16="http://schemas.microsoft.com/office/drawing/2014/main" id="{8BF78AEA-704D-1E4B-AE3A-9D6D00D57C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222885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7" name="Rectangle 12">
            <a:extLst>
              <a:ext uri="{FF2B5EF4-FFF2-40B4-BE49-F238E27FC236}">
                <a16:creationId xmlns:a16="http://schemas.microsoft.com/office/drawing/2014/main" id="{FF562237-86BB-A34E-AF15-ACF2F0964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8" y="44402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68" name="Rectangle 55">
            <a:extLst>
              <a:ext uri="{FF2B5EF4-FFF2-40B4-BE49-F238E27FC236}">
                <a16:creationId xmlns:a16="http://schemas.microsoft.com/office/drawing/2014/main" id="{6A6FBDFC-676D-CD4B-AADB-050B02C96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5" y="44354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69" name="Rectangle 13">
            <a:extLst>
              <a:ext uri="{FF2B5EF4-FFF2-40B4-BE49-F238E27FC236}">
                <a16:creationId xmlns:a16="http://schemas.microsoft.com/office/drawing/2014/main" id="{A19B6150-02DF-9A4D-9D03-E66F86CBC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050" y="44402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0" name="Group 57">
            <a:extLst>
              <a:ext uri="{FF2B5EF4-FFF2-40B4-BE49-F238E27FC236}">
                <a16:creationId xmlns:a16="http://schemas.microsoft.com/office/drawing/2014/main" id="{74D993E1-E6C4-1248-A0B4-C2707DD4BCDE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800600"/>
            <a:ext cx="804863" cy="369888"/>
            <a:chOff x="1001099" y="4100530"/>
            <a:chExt cx="805656" cy="369887"/>
          </a:xfrm>
        </p:grpSpPr>
        <p:sp>
          <p:nvSpPr>
            <p:cNvPr id="44098" name="Rectangle 10">
              <a:extLst>
                <a:ext uri="{FF2B5EF4-FFF2-40B4-BE49-F238E27FC236}">
                  <a16:creationId xmlns:a16="http://schemas.microsoft.com/office/drawing/2014/main" id="{87B39000-56CB-4D4E-B507-8EEC498F5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9" name="Rectangle 11">
              <a:extLst>
                <a:ext uri="{FF2B5EF4-FFF2-40B4-BE49-F238E27FC236}">
                  <a16:creationId xmlns:a16="http://schemas.microsoft.com/office/drawing/2014/main" id="{E623E9C6-D4B9-394B-A55C-570E7D2C6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1" name="Group 60">
            <a:extLst>
              <a:ext uri="{FF2B5EF4-FFF2-40B4-BE49-F238E27FC236}">
                <a16:creationId xmlns:a16="http://schemas.microsoft.com/office/drawing/2014/main" id="{D5EF11FF-019F-F74A-914C-2DD76D06A7A1}"/>
              </a:ext>
            </a:extLst>
          </p:cNvPr>
          <p:cNvGrpSpPr>
            <a:grpSpLocks/>
          </p:cNvGrpSpPr>
          <p:nvPr/>
        </p:nvGrpSpPr>
        <p:grpSpPr bwMode="auto">
          <a:xfrm>
            <a:off x="3848100" y="2592388"/>
            <a:ext cx="1611313" cy="374650"/>
            <a:chOff x="2783717" y="3910951"/>
            <a:chExt cx="1611312" cy="374522"/>
          </a:xfrm>
        </p:grpSpPr>
        <p:sp>
          <p:nvSpPr>
            <p:cNvPr id="44094" name="Rectangle 12">
              <a:extLst>
                <a:ext uri="{FF2B5EF4-FFF2-40B4-BE49-F238E27FC236}">
                  <a16:creationId xmlns:a16="http://schemas.microsoft.com/office/drawing/2014/main" id="{D535AA01-57F5-A24F-81D8-BD104CFE0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0951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5" name="Rectangle 12">
              <a:extLst>
                <a:ext uri="{FF2B5EF4-FFF2-40B4-BE49-F238E27FC236}">
                  <a16:creationId xmlns:a16="http://schemas.microsoft.com/office/drawing/2014/main" id="{DA4BA15B-D7C1-D549-8496-FED24046B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6" name="Rectangle 12">
              <a:extLst>
                <a:ext uri="{FF2B5EF4-FFF2-40B4-BE49-F238E27FC236}">
                  <a16:creationId xmlns:a16="http://schemas.microsoft.com/office/drawing/2014/main" id="{31A7AD06-C635-8048-9C8C-8F9F42BE3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7" name="Rectangle 64">
              <a:extLst>
                <a:ext uri="{FF2B5EF4-FFF2-40B4-BE49-F238E27FC236}">
                  <a16:creationId xmlns:a16="http://schemas.microsoft.com/office/drawing/2014/main" id="{85F9D09E-67AE-5647-AB57-EC7F0354F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2" name="TextBox 67">
            <a:extLst>
              <a:ext uri="{FF2B5EF4-FFF2-40B4-BE49-F238E27FC236}">
                <a16:creationId xmlns:a16="http://schemas.microsoft.com/office/drawing/2014/main" id="{07E1490E-F50C-404B-9CAF-C9D3481AB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297180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73" name="Rectangle 12">
            <a:extLst>
              <a:ext uri="{FF2B5EF4-FFF2-40B4-BE49-F238E27FC236}">
                <a16:creationId xmlns:a16="http://schemas.microsoft.com/office/drawing/2014/main" id="{DC2D0949-F480-494F-BA48-764C32321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48053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74" name="Rectangle 69">
            <a:extLst>
              <a:ext uri="{FF2B5EF4-FFF2-40B4-BE49-F238E27FC236}">
                <a16:creationId xmlns:a16="http://schemas.microsoft.com/office/drawing/2014/main" id="{AE12D59F-F558-5140-893C-815BCE1F3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3613" y="48006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75" name="Group 70">
            <a:extLst>
              <a:ext uri="{FF2B5EF4-FFF2-40B4-BE49-F238E27FC236}">
                <a16:creationId xmlns:a16="http://schemas.microsoft.com/office/drawing/2014/main" id="{02E381EA-7115-6A4E-B596-EECFB30BE6D9}"/>
              </a:ext>
            </a:extLst>
          </p:cNvPr>
          <p:cNvGrpSpPr>
            <a:grpSpLocks/>
          </p:cNvGrpSpPr>
          <p:nvPr/>
        </p:nvGrpSpPr>
        <p:grpSpPr bwMode="auto">
          <a:xfrm>
            <a:off x="1433513" y="5175250"/>
            <a:ext cx="806450" cy="369888"/>
            <a:chOff x="1001099" y="4100530"/>
            <a:chExt cx="805656" cy="369887"/>
          </a:xfrm>
        </p:grpSpPr>
        <p:sp>
          <p:nvSpPr>
            <p:cNvPr id="44092" name="Rectangle 10">
              <a:extLst>
                <a:ext uri="{FF2B5EF4-FFF2-40B4-BE49-F238E27FC236}">
                  <a16:creationId xmlns:a16="http://schemas.microsoft.com/office/drawing/2014/main" id="{85C25DC0-4EEE-3B44-8F54-50BA1D689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3" name="Rectangle 11">
              <a:extLst>
                <a:ext uri="{FF2B5EF4-FFF2-40B4-BE49-F238E27FC236}">
                  <a16:creationId xmlns:a16="http://schemas.microsoft.com/office/drawing/2014/main" id="{25FB7BA0-2BA1-7A46-BAD8-EF96F94FA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6" name="Group 74">
            <a:extLst>
              <a:ext uri="{FF2B5EF4-FFF2-40B4-BE49-F238E27FC236}">
                <a16:creationId xmlns:a16="http://schemas.microsoft.com/office/drawing/2014/main" id="{5BB2F1A1-270F-814F-8409-3D23A154747A}"/>
              </a:ext>
            </a:extLst>
          </p:cNvPr>
          <p:cNvGrpSpPr>
            <a:grpSpLocks/>
          </p:cNvGrpSpPr>
          <p:nvPr/>
        </p:nvGrpSpPr>
        <p:grpSpPr bwMode="auto">
          <a:xfrm>
            <a:off x="2239963" y="5175250"/>
            <a:ext cx="1611312" cy="374650"/>
            <a:chOff x="2783717" y="3915586"/>
            <a:chExt cx="1611312" cy="374488"/>
          </a:xfrm>
        </p:grpSpPr>
        <p:sp>
          <p:nvSpPr>
            <p:cNvPr id="44088" name="Rectangle 12">
              <a:extLst>
                <a:ext uri="{FF2B5EF4-FFF2-40B4-BE49-F238E27FC236}">
                  <a16:creationId xmlns:a16="http://schemas.microsoft.com/office/drawing/2014/main" id="{B5C8126E-AD85-B946-B729-41CC4B33A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89" name="Rectangle 12">
              <a:extLst>
                <a:ext uri="{FF2B5EF4-FFF2-40B4-BE49-F238E27FC236}">
                  <a16:creationId xmlns:a16="http://schemas.microsoft.com/office/drawing/2014/main" id="{92E4F3F7-9F83-CE48-8B09-BC4F492CE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0" name="Rectangle 12">
              <a:extLst>
                <a:ext uri="{FF2B5EF4-FFF2-40B4-BE49-F238E27FC236}">
                  <a16:creationId xmlns:a16="http://schemas.microsoft.com/office/drawing/2014/main" id="{A6F82D42-7BC9-1641-ADBB-A07B531D0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1" name="Rectangle 78">
              <a:extLst>
                <a:ext uri="{FF2B5EF4-FFF2-40B4-BE49-F238E27FC236}">
                  <a16:creationId xmlns:a16="http://schemas.microsoft.com/office/drawing/2014/main" id="{01EF7DB6-BD87-3541-9644-B71B74E73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7" name="Rectangle 79">
            <a:extLst>
              <a:ext uri="{FF2B5EF4-FFF2-40B4-BE49-F238E27FC236}">
                <a16:creationId xmlns:a16="http://schemas.microsoft.com/office/drawing/2014/main" id="{E3AB9833-8D9C-6D40-B3E1-A3074858E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165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78" name="Rectangle 13">
            <a:extLst>
              <a:ext uri="{FF2B5EF4-FFF2-40B4-BE49-F238E27FC236}">
                <a16:creationId xmlns:a16="http://schemas.microsoft.com/office/drawing/2014/main" id="{EFAE7323-24F7-7B42-84A4-744F216B5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170488"/>
            <a:ext cx="40163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9" name="Group 81">
            <a:extLst>
              <a:ext uri="{FF2B5EF4-FFF2-40B4-BE49-F238E27FC236}">
                <a16:creationId xmlns:a16="http://schemas.microsoft.com/office/drawing/2014/main" id="{366786FF-7C86-C249-A657-0F68D1D6BE77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5549900"/>
            <a:ext cx="806450" cy="369888"/>
            <a:chOff x="1001099" y="4100530"/>
            <a:chExt cx="805656" cy="369887"/>
          </a:xfrm>
        </p:grpSpPr>
        <p:sp>
          <p:nvSpPr>
            <p:cNvPr id="44086" name="Rectangle 10">
              <a:extLst>
                <a:ext uri="{FF2B5EF4-FFF2-40B4-BE49-F238E27FC236}">
                  <a16:creationId xmlns:a16="http://schemas.microsoft.com/office/drawing/2014/main" id="{8B63DD1B-B002-9049-A309-150173D18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87" name="Rectangle 11">
              <a:extLst>
                <a:ext uri="{FF2B5EF4-FFF2-40B4-BE49-F238E27FC236}">
                  <a16:creationId xmlns:a16="http://schemas.microsoft.com/office/drawing/2014/main" id="{CAFC7260-9B1E-9947-B46D-D1BE0CA22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80" name="Rectangle 12">
            <a:extLst>
              <a:ext uri="{FF2B5EF4-FFF2-40B4-BE49-F238E27FC236}">
                <a16:creationId xmlns:a16="http://schemas.microsoft.com/office/drawing/2014/main" id="{A8CCE197-38D7-B14B-BA8F-48EC959B9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81" name="Rectangle 85">
            <a:extLst>
              <a:ext uri="{FF2B5EF4-FFF2-40B4-BE49-F238E27FC236}">
                <a16:creationId xmlns:a16="http://schemas.microsoft.com/office/drawing/2014/main" id="{A3FCF722-0304-5746-A083-F6CDCCF40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535613"/>
            <a:ext cx="401638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82" name="Rectangle 13">
            <a:extLst>
              <a:ext uri="{FF2B5EF4-FFF2-40B4-BE49-F238E27FC236}">
                <a16:creationId xmlns:a16="http://schemas.microsoft.com/office/drawing/2014/main" id="{AC6288E7-76AE-2040-9806-B6B13E4E2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83" name="TextBox 87">
            <a:extLst>
              <a:ext uri="{FF2B5EF4-FFF2-40B4-BE49-F238E27FC236}">
                <a16:creationId xmlns:a16="http://schemas.microsoft.com/office/drawing/2014/main" id="{9AA447C3-55B2-934B-B3E6-12FA2E497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4430713"/>
            <a:ext cx="752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4" name="TextBox 88">
            <a:extLst>
              <a:ext uri="{FF2B5EF4-FFF2-40B4-BE49-F238E27FC236}">
                <a16:creationId xmlns:a16="http://schemas.microsoft.com/office/drawing/2014/main" id="{871CEF94-B797-A449-93CA-BBD378AB2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325" y="55499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5" name="Rectangle 13">
            <a:extLst>
              <a:ext uri="{FF2B5EF4-FFF2-40B4-BE49-F238E27FC236}">
                <a16:creationId xmlns:a16="http://schemas.microsoft.com/office/drawing/2014/main" id="{8AE1405E-A059-574B-BFFF-563FA3079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47958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0B23379B-E2BB-CA4D-A9D8-50974423F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Enabling OoO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9B70B-14CE-9F47-B016-A1252E90C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1. Need to link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2. Need to buffer instructions until they are ready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3. Instructions need to keep track of readiness of source values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need to dispatch the instruction to its functional unit (FU)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Instruction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wakes up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all sources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multiple instructions are awake, need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select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one per FU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20A6D8B1-5675-404E-A19D-BD30BE5E52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58C357A-8585-A64A-B2A3-5802F392748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80C3EF46-3B86-C247-AC20-D2E45B39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 for OoO Execution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74FE6-6C44-F24B-8195-953DC59EB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4300"/>
          </a:xfrm>
        </p:spPr>
        <p:txBody>
          <a:bodyPr/>
          <a:lstStyle/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with register renaming invented by Robert </a:t>
            </a:r>
            <a:r>
              <a:rPr lang="en-US" altLang="en-US" dirty="0" err="1">
                <a:ea typeface="ＭＳ Ｐゴシック" panose="020B0600070205080204" pitchFamily="34" charset="-128"/>
              </a:rPr>
              <a:t>Tomasulo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Used in IBM 360/91 Floating Point Units</a:t>
            </a:r>
          </a:p>
          <a:p>
            <a:pPr lvl="1"/>
            <a:r>
              <a:rPr lang="en-US" altLang="en-US" sz="2000" b="1" dirty="0">
                <a:ea typeface="ＭＳ Ｐゴシック" panose="020B0600070205080204" pitchFamily="34" charset="-128"/>
              </a:rPr>
              <a:t>Read: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Tomasulo</a:t>
            </a:r>
            <a:r>
              <a:rPr lang="en-US" altLang="en-US" sz="2000" dirty="0">
                <a:ea typeface="ＭＳ Ｐゴシック" panose="020B0600070205080204" pitchFamily="34" charset="-128"/>
              </a:rPr>
              <a:t>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 Efficient Algorithm for Exploiting Multiple Arithmetic Units,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 dirty="0">
                <a:ea typeface="ＭＳ Ｐゴシック" panose="020B0600070205080204" pitchFamily="34" charset="-128"/>
              </a:rPr>
              <a:t> IBM Journal of R&amp;D, Jan. 1967.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major difference today?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Precise exceptions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Provided by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Hwu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Shebanow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HPS, a new microarchitecture: rationale and introduction,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Critical issues regarding HPS, a high performance microarchitecture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variants are used in most high-performance processors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Initially in Intel Pentium Pro, AMD K5  </a:t>
            </a:r>
          </a:p>
          <a:p>
            <a:pPr lvl="1"/>
            <a:r>
              <a:rPr lang="en-US" altLang="en-US" sz="1500" dirty="0">
                <a:ea typeface="ＭＳ Ｐゴシック" panose="020B0600070205080204" pitchFamily="34" charset="-128"/>
              </a:rPr>
              <a:t>Alpha 21264, MIPS R10000, IBM POWER5, IBM z196, Oracle UltraSPARC T4, ARM Cortex A15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B0403CF4-0BD5-4D44-9198-5876F620D1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9B035F3-43E5-8C45-A30E-4AA92571344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6680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Photo credit: </a:t>
            </a:r>
            <a:r>
              <a:rPr lang="en-US" sz="900" dirty="0">
                <a:hlinkClick r:id="rId3"/>
              </a:rPr>
              <a:t>http://true-wildlife.blogspot.ch/2010/10/bactrian-camel.html</a:t>
            </a:r>
            <a:r>
              <a:rPr lang="en-U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384455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EAB650AC-ACF5-B04D-ACC2-0BFCD70AA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813A816C-02DF-7048-BF8F-7BA27847B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 dirty="0">
                <a:ea typeface="ＭＳ Ｐゴシック" panose="020B0600070205080204" pitchFamily="34" charset="-128"/>
              </a:rPr>
              <a:t>Smith and 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sz="1600" dirty="0">
                <a:ea typeface="ＭＳ Ｐゴシック" panose="020B0600070205080204" pitchFamily="34" charset="-128"/>
              </a:rPr>
              <a:t>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A4208632-7179-D647-A8A0-A2FF38CBD1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829FC0-2027-134A-AD5C-5A67C9DD12C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0203BE09-17B6-2E4C-83CE-8950D91A6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E418FECC-1657-8E4E-A94A-AAAE5B1CE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Machine: IBM 360/91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B6F2233B-0F53-2B4A-9F1E-55E6E3027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3B88408D-2AA6-0842-9AA1-AA0C68C3B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9F177EB-0DAF-F046-80BC-459E48AD4F3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5DBE8960-9307-264C-A9FA-DCC3BB616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57" name="Rectangle 4">
            <a:extLst>
              <a:ext uri="{FF2B5EF4-FFF2-40B4-BE49-F238E27FC236}">
                <a16:creationId xmlns:a16="http://schemas.microsoft.com/office/drawing/2014/main" id="{A670BA02-FD63-0D4F-BBD3-D9793048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8" name="Rectangle 5">
            <a:extLst>
              <a:ext uri="{FF2B5EF4-FFF2-40B4-BE49-F238E27FC236}">
                <a16:creationId xmlns:a16="http://schemas.microsoft.com/office/drawing/2014/main" id="{3D60E43B-FE18-7044-A319-C16CD8FDD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9" name="Rectangle 6">
            <a:extLst>
              <a:ext uri="{FF2B5EF4-FFF2-40B4-BE49-F238E27FC236}">
                <a16:creationId xmlns:a16="http://schemas.microsoft.com/office/drawing/2014/main" id="{34FFAB56-EEDB-C141-984C-1C96F1D6B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1973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0" name="Rectangle 7">
            <a:extLst>
              <a:ext uri="{FF2B5EF4-FFF2-40B4-BE49-F238E27FC236}">
                <a16:creationId xmlns:a16="http://schemas.microsoft.com/office/drawing/2014/main" id="{A1A5E68C-AB12-0247-A0F8-7EE58A3E7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61" name="Rectangle 8">
            <a:extLst>
              <a:ext uri="{FF2B5EF4-FFF2-40B4-BE49-F238E27FC236}">
                <a16:creationId xmlns:a16="http://schemas.microsoft.com/office/drawing/2014/main" id="{0FF17B35-9609-774F-88E6-9C05CABFC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2" name="Rectangle 9">
            <a:extLst>
              <a:ext uri="{FF2B5EF4-FFF2-40B4-BE49-F238E27FC236}">
                <a16:creationId xmlns:a16="http://schemas.microsoft.com/office/drawing/2014/main" id="{2A7459C2-C838-2644-9083-8B0AE9C7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3" name="Line 10">
            <a:extLst>
              <a:ext uri="{FF2B5EF4-FFF2-40B4-BE49-F238E27FC236}">
                <a16:creationId xmlns:a16="http://schemas.microsoft.com/office/drawing/2014/main" id="{EA5CA826-07CE-5D4A-89F9-1FCAC864BD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3638" y="4191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4" name="Line 11">
            <a:extLst>
              <a:ext uri="{FF2B5EF4-FFF2-40B4-BE49-F238E27FC236}">
                <a16:creationId xmlns:a16="http://schemas.microsoft.com/office/drawing/2014/main" id="{A6B87053-1A16-DB4D-9BE7-4DFC3187AD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6238" y="4343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5" name="Rectangle 12">
            <a:extLst>
              <a:ext uri="{FF2B5EF4-FFF2-40B4-BE49-F238E27FC236}">
                <a16:creationId xmlns:a16="http://schemas.microsoft.com/office/drawing/2014/main" id="{09D890F5-54AA-AF40-9CE4-878E66F63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749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6" name="Rectangle 13">
            <a:extLst>
              <a:ext uri="{FF2B5EF4-FFF2-40B4-BE49-F238E27FC236}">
                <a16:creationId xmlns:a16="http://schemas.microsoft.com/office/drawing/2014/main" id="{CF123F76-64F2-6A41-9DA1-4AD4DAC66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901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7" name="Rectangle 14">
            <a:extLst>
              <a:ext uri="{FF2B5EF4-FFF2-40B4-BE49-F238E27FC236}">
                <a16:creationId xmlns:a16="http://schemas.microsoft.com/office/drawing/2014/main" id="{6847D140-E6E5-3D4A-A2BA-E218798C3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054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8" name="Rectangle 15">
            <a:extLst>
              <a:ext uri="{FF2B5EF4-FFF2-40B4-BE49-F238E27FC236}">
                <a16:creationId xmlns:a16="http://schemas.microsoft.com/office/drawing/2014/main" id="{10C1A1CD-E2A9-CE4F-B929-6BE355496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206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9" name="Rectangle 16">
            <a:extLst>
              <a:ext uri="{FF2B5EF4-FFF2-40B4-BE49-F238E27FC236}">
                <a16:creationId xmlns:a16="http://schemas.microsoft.com/office/drawing/2014/main" id="{386C5301-CB6E-5B42-B161-376A7A448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359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0" name="Rectangle 17">
            <a:extLst>
              <a:ext uri="{FF2B5EF4-FFF2-40B4-BE49-F238E27FC236}">
                <a16:creationId xmlns:a16="http://schemas.microsoft.com/office/drawing/2014/main" id="{B21347D7-5387-A948-8133-312FEECBE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520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1" name="Rectangle 18">
            <a:extLst>
              <a:ext uri="{FF2B5EF4-FFF2-40B4-BE49-F238E27FC236}">
                <a16:creationId xmlns:a16="http://schemas.microsoft.com/office/drawing/2014/main" id="{FBB22135-A0A1-E443-844B-4803A96F2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673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2" name="Rectangle 19">
            <a:extLst>
              <a:ext uri="{FF2B5EF4-FFF2-40B4-BE49-F238E27FC236}">
                <a16:creationId xmlns:a16="http://schemas.microsoft.com/office/drawing/2014/main" id="{806E2659-BA0C-9948-818E-9CBE6D250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825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3" name="Rectangle 20">
            <a:extLst>
              <a:ext uri="{FF2B5EF4-FFF2-40B4-BE49-F238E27FC236}">
                <a16:creationId xmlns:a16="http://schemas.microsoft.com/office/drawing/2014/main" id="{890527F8-4756-C344-B6B7-D07102524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978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4" name="Rectangle 21">
            <a:extLst>
              <a:ext uri="{FF2B5EF4-FFF2-40B4-BE49-F238E27FC236}">
                <a16:creationId xmlns:a16="http://schemas.microsoft.com/office/drawing/2014/main" id="{587E1114-87BC-0B44-B919-970F8307B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3130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5" name="Rectangle 22">
            <a:extLst>
              <a:ext uri="{FF2B5EF4-FFF2-40B4-BE49-F238E27FC236}">
                <a16:creationId xmlns:a16="http://schemas.microsoft.com/office/drawing/2014/main" id="{A97D1161-1A53-E540-85C9-94B692CE9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4447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6" name="Rectangle 23">
            <a:extLst>
              <a:ext uri="{FF2B5EF4-FFF2-40B4-BE49-F238E27FC236}">
                <a16:creationId xmlns:a16="http://schemas.microsoft.com/office/drawing/2014/main" id="{F92F5F01-85B5-DA49-A8B4-0E5B64A66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5971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7" name="Rectangle 24">
            <a:extLst>
              <a:ext uri="{FF2B5EF4-FFF2-40B4-BE49-F238E27FC236}">
                <a16:creationId xmlns:a16="http://schemas.microsoft.com/office/drawing/2014/main" id="{0E7ABE98-BF1E-794E-B054-DD8F5036C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7495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8" name="Rectangle 25">
            <a:extLst>
              <a:ext uri="{FF2B5EF4-FFF2-40B4-BE49-F238E27FC236}">
                <a16:creationId xmlns:a16="http://schemas.microsoft.com/office/drawing/2014/main" id="{EF1E2A9C-DB76-744A-BA29-8FD932FE0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9019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9" name="Rectangle 26">
            <a:extLst>
              <a:ext uri="{FF2B5EF4-FFF2-40B4-BE49-F238E27FC236}">
                <a16:creationId xmlns:a16="http://schemas.microsoft.com/office/drawing/2014/main" id="{5DEF6E75-17F2-AC45-AE05-A978B5CA1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30543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0" name="Rectangle 27">
            <a:extLst>
              <a:ext uri="{FF2B5EF4-FFF2-40B4-BE49-F238E27FC236}">
                <a16:creationId xmlns:a16="http://schemas.microsoft.com/office/drawing/2014/main" id="{1281C6BD-516C-FB49-95DB-B36494A63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4353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1" name="Rectangle 28">
            <a:extLst>
              <a:ext uri="{FF2B5EF4-FFF2-40B4-BE49-F238E27FC236}">
                <a16:creationId xmlns:a16="http://schemas.microsoft.com/office/drawing/2014/main" id="{CC622213-F683-E348-B8DD-04148EB33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5877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2" name="Rectangle 29">
            <a:extLst>
              <a:ext uri="{FF2B5EF4-FFF2-40B4-BE49-F238E27FC236}">
                <a16:creationId xmlns:a16="http://schemas.microsoft.com/office/drawing/2014/main" id="{D13CC616-DE63-9B43-8FF9-7F1E3B700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7401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3" name="Rectangle 30">
            <a:extLst>
              <a:ext uri="{FF2B5EF4-FFF2-40B4-BE49-F238E27FC236}">
                <a16:creationId xmlns:a16="http://schemas.microsoft.com/office/drawing/2014/main" id="{E6CF98A7-8691-B246-8C2B-DFA4543FA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8925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4" name="Line 31">
            <a:extLst>
              <a:ext uri="{FF2B5EF4-FFF2-40B4-BE49-F238E27FC236}">
                <a16:creationId xmlns:a16="http://schemas.microsoft.com/office/drawing/2014/main" id="{A1D886D7-0243-6347-BC67-A8866E3C6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5238" y="2057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5" name="Line 32">
            <a:extLst>
              <a:ext uri="{FF2B5EF4-FFF2-40B4-BE49-F238E27FC236}">
                <a16:creationId xmlns:a16="http://schemas.microsoft.com/office/drawing/2014/main" id="{1543BAFE-3D27-AB43-BB33-201FA2D5E3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3038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6" name="Freeform 33">
            <a:extLst>
              <a:ext uri="{FF2B5EF4-FFF2-40B4-BE49-F238E27FC236}">
                <a16:creationId xmlns:a16="http://schemas.microsoft.com/office/drawing/2014/main" id="{0217D9EB-0607-CE4B-B949-D6091C85EE00}"/>
              </a:ext>
            </a:extLst>
          </p:cNvPr>
          <p:cNvSpPr>
            <a:spLocks/>
          </p:cNvSpPr>
          <p:nvPr/>
        </p:nvSpPr>
        <p:spPr bwMode="auto">
          <a:xfrm>
            <a:off x="2281238" y="3276600"/>
            <a:ext cx="1525587" cy="915988"/>
          </a:xfrm>
          <a:custGeom>
            <a:avLst/>
            <a:gdLst>
              <a:gd name="T0" fmla="*/ 2147483647 w 961"/>
              <a:gd name="T1" fmla="*/ 0 h 577"/>
              <a:gd name="T2" fmla="*/ 2147483647 w 961"/>
              <a:gd name="T3" fmla="*/ 2147483647 h 577"/>
              <a:gd name="T4" fmla="*/ 0 w 961"/>
              <a:gd name="T5" fmla="*/ 2147483647 h 577"/>
              <a:gd name="T6" fmla="*/ 0 w 961"/>
              <a:gd name="T7" fmla="*/ 2147483647 h 577"/>
              <a:gd name="T8" fmla="*/ 0 60000 65536"/>
              <a:gd name="T9" fmla="*/ 0 60000 65536"/>
              <a:gd name="T10" fmla="*/ 0 60000 65536"/>
              <a:gd name="T11" fmla="*/ 0 60000 65536"/>
              <a:gd name="T12" fmla="*/ 0 w 961"/>
              <a:gd name="T13" fmla="*/ 0 h 577"/>
              <a:gd name="T14" fmla="*/ 961 w 961"/>
              <a:gd name="T15" fmla="*/ 577 h 5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1" h="577">
                <a:moveTo>
                  <a:pt x="960" y="0"/>
                </a:moveTo>
                <a:lnTo>
                  <a:pt x="960" y="192"/>
                </a:lnTo>
                <a:lnTo>
                  <a:pt x="0" y="192"/>
                </a:lnTo>
                <a:lnTo>
                  <a:pt x="0" y="576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7" name="Freeform 34">
            <a:extLst>
              <a:ext uri="{FF2B5EF4-FFF2-40B4-BE49-F238E27FC236}">
                <a16:creationId xmlns:a16="http://schemas.microsoft.com/office/drawing/2014/main" id="{9FBD139C-F29F-9642-B391-B72517D32087}"/>
              </a:ext>
            </a:extLst>
          </p:cNvPr>
          <p:cNvSpPr>
            <a:spLocks/>
          </p:cNvSpPr>
          <p:nvPr/>
        </p:nvSpPr>
        <p:spPr bwMode="auto">
          <a:xfrm>
            <a:off x="3805238" y="3581400"/>
            <a:ext cx="230187" cy="763588"/>
          </a:xfrm>
          <a:custGeom>
            <a:avLst/>
            <a:gdLst>
              <a:gd name="T0" fmla="*/ 0 w 145"/>
              <a:gd name="T1" fmla="*/ 0 h 481"/>
              <a:gd name="T2" fmla="*/ 2147483647 w 145"/>
              <a:gd name="T3" fmla="*/ 0 h 481"/>
              <a:gd name="T4" fmla="*/ 2147483647 w 145"/>
              <a:gd name="T5" fmla="*/ 2147483647 h 481"/>
              <a:gd name="T6" fmla="*/ 0 60000 65536"/>
              <a:gd name="T7" fmla="*/ 0 60000 65536"/>
              <a:gd name="T8" fmla="*/ 0 60000 65536"/>
              <a:gd name="T9" fmla="*/ 0 w 145"/>
              <a:gd name="T10" fmla="*/ 0 h 481"/>
              <a:gd name="T11" fmla="*/ 145 w 145"/>
              <a:gd name="T12" fmla="*/ 481 h 4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5" h="481">
                <a:moveTo>
                  <a:pt x="0" y="0"/>
                </a:moveTo>
                <a:lnTo>
                  <a:pt x="144" y="0"/>
                </a:lnTo>
                <a:lnTo>
                  <a:pt x="144" y="48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8" name="Rectangle 35">
            <a:extLst>
              <a:ext uri="{FF2B5EF4-FFF2-40B4-BE49-F238E27FC236}">
                <a16:creationId xmlns:a16="http://schemas.microsoft.com/office/drawing/2014/main" id="{8C7B91C7-9332-2446-AD2A-08A71436C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" y="1804988"/>
            <a:ext cx="1527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memory</a:t>
            </a:r>
          </a:p>
        </p:txBody>
      </p:sp>
      <p:sp>
        <p:nvSpPr>
          <p:cNvPr id="49189" name="Rectangle 36">
            <a:extLst>
              <a:ext uri="{FF2B5EF4-FFF2-40B4-BE49-F238E27FC236}">
                <a16:creationId xmlns:a16="http://schemas.microsoft.com/office/drawing/2014/main" id="{95C8B64D-94EF-A34A-842F-D6610D008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2262188"/>
            <a:ext cx="8794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load</a:t>
            </a:r>
          </a:p>
          <a:p>
            <a:pPr eaLnBrk="1" hangingPunct="1"/>
            <a:r>
              <a:rPr lang="en-US" altLang="en-US" sz="1800"/>
              <a:t>buffers</a:t>
            </a:r>
          </a:p>
        </p:txBody>
      </p:sp>
      <p:sp>
        <p:nvSpPr>
          <p:cNvPr id="49190" name="Freeform 37">
            <a:extLst>
              <a:ext uri="{FF2B5EF4-FFF2-40B4-BE49-F238E27FC236}">
                <a16:creationId xmlns:a16="http://schemas.microsoft.com/office/drawing/2014/main" id="{EADCBBCB-C7A0-A34A-9D74-62A48766F371}"/>
              </a:ext>
            </a:extLst>
          </p:cNvPr>
          <p:cNvSpPr>
            <a:spLocks/>
          </p:cNvSpPr>
          <p:nvPr/>
        </p:nvSpPr>
        <p:spPr bwMode="auto">
          <a:xfrm>
            <a:off x="1443038" y="1981200"/>
            <a:ext cx="5640387" cy="3963988"/>
          </a:xfrm>
          <a:custGeom>
            <a:avLst/>
            <a:gdLst>
              <a:gd name="T0" fmla="*/ 0 w 3553"/>
              <a:gd name="T1" fmla="*/ 2147483647 h 2497"/>
              <a:gd name="T2" fmla="*/ 0 w 3553"/>
              <a:gd name="T3" fmla="*/ 2147483647 h 2497"/>
              <a:gd name="T4" fmla="*/ 2147483647 w 3553"/>
              <a:gd name="T5" fmla="*/ 2147483647 h 2497"/>
              <a:gd name="T6" fmla="*/ 2147483647 w 3553"/>
              <a:gd name="T7" fmla="*/ 0 h 2497"/>
              <a:gd name="T8" fmla="*/ 2147483647 w 3553"/>
              <a:gd name="T9" fmla="*/ 0 h 2497"/>
              <a:gd name="T10" fmla="*/ 2147483647 w 3553"/>
              <a:gd name="T11" fmla="*/ 2147483647 h 24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53"/>
              <a:gd name="T19" fmla="*/ 0 h 2497"/>
              <a:gd name="T20" fmla="*/ 3553 w 3553"/>
              <a:gd name="T21" fmla="*/ 2497 h 24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53" h="2497">
                <a:moveTo>
                  <a:pt x="0" y="960"/>
                </a:moveTo>
                <a:lnTo>
                  <a:pt x="0" y="2496"/>
                </a:lnTo>
                <a:lnTo>
                  <a:pt x="3552" y="2496"/>
                </a:lnTo>
                <a:lnTo>
                  <a:pt x="3552" y="0"/>
                </a:lnTo>
                <a:lnTo>
                  <a:pt x="2976" y="0"/>
                </a:lnTo>
                <a:lnTo>
                  <a:pt x="2976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1" name="Freeform 38">
            <a:extLst>
              <a:ext uri="{FF2B5EF4-FFF2-40B4-BE49-F238E27FC236}">
                <a16:creationId xmlns:a16="http://schemas.microsoft.com/office/drawing/2014/main" id="{364D0CEA-EF01-AB41-A444-5E4F3167A466}"/>
              </a:ext>
            </a:extLst>
          </p:cNvPr>
          <p:cNvSpPr>
            <a:spLocks/>
          </p:cNvSpPr>
          <p:nvPr/>
        </p:nvSpPr>
        <p:spPr bwMode="auto">
          <a:xfrm>
            <a:off x="3043238" y="3886200"/>
            <a:ext cx="4040187" cy="306388"/>
          </a:xfrm>
          <a:custGeom>
            <a:avLst/>
            <a:gdLst>
              <a:gd name="T0" fmla="*/ 2147483647 w 2545"/>
              <a:gd name="T1" fmla="*/ 0 h 193"/>
              <a:gd name="T2" fmla="*/ 0 w 2545"/>
              <a:gd name="T3" fmla="*/ 0 h 193"/>
              <a:gd name="T4" fmla="*/ 0 w 2545"/>
              <a:gd name="T5" fmla="*/ 2147483647 h 193"/>
              <a:gd name="T6" fmla="*/ 0 60000 65536"/>
              <a:gd name="T7" fmla="*/ 0 60000 65536"/>
              <a:gd name="T8" fmla="*/ 0 60000 65536"/>
              <a:gd name="T9" fmla="*/ 0 w 2545"/>
              <a:gd name="T10" fmla="*/ 0 h 193"/>
              <a:gd name="T11" fmla="*/ 2545 w 2545"/>
              <a:gd name="T12" fmla="*/ 193 h 1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5" h="193">
                <a:moveTo>
                  <a:pt x="2544" y="0"/>
                </a:moveTo>
                <a:lnTo>
                  <a:pt x="0" y="0"/>
                </a:lnTo>
                <a:lnTo>
                  <a:pt x="0" y="192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2" name="Line 39">
            <a:extLst>
              <a:ext uri="{FF2B5EF4-FFF2-40B4-BE49-F238E27FC236}">
                <a16:creationId xmlns:a16="http://schemas.microsoft.com/office/drawing/2014/main" id="{E16A6EC1-1417-7A48-AB7A-49036B65A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3886200"/>
            <a:ext cx="0" cy="457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3" name="Freeform 40">
            <a:extLst>
              <a:ext uri="{FF2B5EF4-FFF2-40B4-BE49-F238E27FC236}">
                <a16:creationId xmlns:a16="http://schemas.microsoft.com/office/drawing/2014/main" id="{17359861-C82B-914C-B873-10E74D09ACEE}"/>
              </a:ext>
            </a:extLst>
          </p:cNvPr>
          <p:cNvSpPr>
            <a:spLocks/>
          </p:cNvSpPr>
          <p:nvPr/>
        </p:nvSpPr>
        <p:spPr bwMode="auto">
          <a:xfrm>
            <a:off x="7081838" y="2971800"/>
            <a:ext cx="687387" cy="458788"/>
          </a:xfrm>
          <a:custGeom>
            <a:avLst/>
            <a:gdLst>
              <a:gd name="T0" fmla="*/ 0 w 433"/>
              <a:gd name="T1" fmla="*/ 0 h 289"/>
              <a:gd name="T2" fmla="*/ 2147483647 w 433"/>
              <a:gd name="T3" fmla="*/ 0 h 289"/>
              <a:gd name="T4" fmla="*/ 2147483647 w 433"/>
              <a:gd name="T5" fmla="*/ 2147483647 h 289"/>
              <a:gd name="T6" fmla="*/ 0 60000 65536"/>
              <a:gd name="T7" fmla="*/ 0 60000 65536"/>
              <a:gd name="T8" fmla="*/ 0 60000 65536"/>
              <a:gd name="T9" fmla="*/ 0 w 433"/>
              <a:gd name="T10" fmla="*/ 0 h 289"/>
              <a:gd name="T11" fmla="*/ 433 w 433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3" h="289">
                <a:moveTo>
                  <a:pt x="0" y="0"/>
                </a:moveTo>
                <a:lnTo>
                  <a:pt x="432" y="0"/>
                </a:lnTo>
                <a:lnTo>
                  <a:pt x="432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4" name="Line 41">
            <a:extLst>
              <a:ext uri="{FF2B5EF4-FFF2-40B4-BE49-F238E27FC236}">
                <a16:creationId xmlns:a16="http://schemas.microsoft.com/office/drawing/2014/main" id="{45E8F2EA-2330-1643-93B5-818BFF3B57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08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5" name="Line 42">
            <a:extLst>
              <a:ext uri="{FF2B5EF4-FFF2-40B4-BE49-F238E27FC236}">
                <a16:creationId xmlns:a16="http://schemas.microsoft.com/office/drawing/2014/main" id="{74AB5C31-0752-464B-B805-BAE1494313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96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6" name="Rectangle 43">
            <a:extLst>
              <a:ext uri="{FF2B5EF4-FFF2-40B4-BE49-F238E27FC236}">
                <a16:creationId xmlns:a16="http://schemas.microsoft.com/office/drawing/2014/main" id="{3C552425-C4D9-C442-B233-22EBD0530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7800" y="1728788"/>
            <a:ext cx="2174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instruction unit</a:t>
            </a:r>
          </a:p>
        </p:txBody>
      </p:sp>
      <p:sp>
        <p:nvSpPr>
          <p:cNvPr id="49197" name="Rectangle 44">
            <a:extLst>
              <a:ext uri="{FF2B5EF4-FFF2-40B4-BE49-F238E27FC236}">
                <a16:creationId xmlns:a16="http://schemas.microsoft.com/office/drawing/2014/main" id="{6C440507-1F56-B54F-BA06-95FD93588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400" y="1576388"/>
            <a:ext cx="14874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 FP registers</a:t>
            </a:r>
          </a:p>
        </p:txBody>
      </p:sp>
      <p:sp>
        <p:nvSpPr>
          <p:cNvPr id="49198" name="Rectangle 45">
            <a:extLst>
              <a:ext uri="{FF2B5EF4-FFF2-40B4-BE49-F238E27FC236}">
                <a16:creationId xmlns:a16="http://schemas.microsoft.com/office/drawing/2014/main" id="{11C60FBF-FA83-574E-AC72-A21641D05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2566988"/>
            <a:ext cx="1450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store buffers</a:t>
            </a:r>
          </a:p>
        </p:txBody>
      </p:sp>
      <p:sp>
        <p:nvSpPr>
          <p:cNvPr id="49199" name="Rectangle 46">
            <a:extLst>
              <a:ext uri="{FF2B5EF4-FFF2-40B4-BE49-F238E27FC236}">
                <a16:creationId xmlns:a16="http://schemas.microsoft.com/office/drawing/2014/main" id="{C39EEA7B-C6DD-BD44-95C9-18AEC478E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548188"/>
            <a:ext cx="1260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to memory</a:t>
            </a:r>
          </a:p>
        </p:txBody>
      </p:sp>
      <p:sp>
        <p:nvSpPr>
          <p:cNvPr id="49200" name="Rectangle 47">
            <a:extLst>
              <a:ext uri="{FF2B5EF4-FFF2-40B4-BE49-F238E27FC236}">
                <a16:creationId xmlns:a16="http://schemas.microsoft.com/office/drawing/2014/main" id="{D5ED5097-23A1-7D46-8CF4-56CE45645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600" y="3176588"/>
            <a:ext cx="15652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operation bus</a:t>
            </a:r>
          </a:p>
        </p:txBody>
      </p:sp>
      <p:sp>
        <p:nvSpPr>
          <p:cNvPr id="49201" name="Line 48">
            <a:extLst>
              <a:ext uri="{FF2B5EF4-FFF2-40B4-BE49-F238E27FC236}">
                <a16:creationId xmlns:a16="http://schemas.microsoft.com/office/drawing/2014/main" id="{DBBEFD53-673B-F64F-9133-A903D380F48C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7638" y="4038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2" name="Freeform 49">
            <a:extLst>
              <a:ext uri="{FF2B5EF4-FFF2-40B4-BE49-F238E27FC236}">
                <a16:creationId xmlns:a16="http://schemas.microsoft.com/office/drawing/2014/main" id="{65AAEB8A-849D-5D4A-8AAA-65B57F35ED22}"/>
              </a:ext>
            </a:extLst>
          </p:cNvPr>
          <p:cNvSpPr>
            <a:spLocks/>
          </p:cNvSpPr>
          <p:nvPr/>
        </p:nvSpPr>
        <p:spPr bwMode="auto">
          <a:xfrm>
            <a:off x="3271838" y="3200400"/>
            <a:ext cx="2897187" cy="992188"/>
          </a:xfrm>
          <a:custGeom>
            <a:avLst/>
            <a:gdLst>
              <a:gd name="T0" fmla="*/ 2147483647 w 1825"/>
              <a:gd name="T1" fmla="*/ 0 h 625"/>
              <a:gd name="T2" fmla="*/ 2147483647 w 1825"/>
              <a:gd name="T3" fmla="*/ 2147483647 h 625"/>
              <a:gd name="T4" fmla="*/ 0 w 1825"/>
              <a:gd name="T5" fmla="*/ 2147483647 h 625"/>
              <a:gd name="T6" fmla="*/ 0 w 1825"/>
              <a:gd name="T7" fmla="*/ 2147483647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1825"/>
              <a:gd name="T13" fmla="*/ 0 h 625"/>
              <a:gd name="T14" fmla="*/ 1825 w 1825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5" h="625">
                <a:moveTo>
                  <a:pt x="1824" y="0"/>
                </a:moveTo>
                <a:lnTo>
                  <a:pt x="1824" y="288"/>
                </a:lnTo>
                <a:lnTo>
                  <a:pt x="0" y="288"/>
                </a:lnTo>
                <a:lnTo>
                  <a:pt x="0" y="624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3" name="Line 50">
            <a:extLst>
              <a:ext uri="{FF2B5EF4-FFF2-40B4-BE49-F238E27FC236}">
                <a16:creationId xmlns:a16="http://schemas.microsoft.com/office/drawing/2014/main" id="{F4CFCE57-646C-8E40-BBC3-877BCBD2DA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3657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4" name="Rectangle 51">
            <a:extLst>
              <a:ext uri="{FF2B5EF4-FFF2-40B4-BE49-F238E27FC236}">
                <a16:creationId xmlns:a16="http://schemas.microsoft.com/office/drawing/2014/main" id="{601071BC-D4E6-A14B-B34B-9EAAFCC98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4167188"/>
            <a:ext cx="13747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reservation </a:t>
            </a:r>
          </a:p>
          <a:p>
            <a:pPr eaLnBrk="1" hangingPunct="1"/>
            <a:r>
              <a:rPr lang="en-US" altLang="en-US" sz="1800"/>
              <a:t>stations</a:t>
            </a:r>
          </a:p>
        </p:txBody>
      </p:sp>
      <p:sp>
        <p:nvSpPr>
          <p:cNvPr id="49205" name="TextBox 53">
            <a:extLst>
              <a:ext uri="{FF2B5EF4-FFF2-40B4-BE49-F238E27FC236}">
                <a16:creationId xmlns:a16="http://schemas.microsoft.com/office/drawing/2014/main" id="{EF1E00C1-D7F5-2049-AAAB-3A84966DC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5" y="5421313"/>
            <a:ext cx="207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Common data bus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DCBA2D77-10A7-FB4F-8464-4DEBF2796A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Required </a:t>
            </a:r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Out-of-order execution</a:t>
            </a:r>
          </a:p>
          <a:p>
            <a:pPr lvl="2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H&amp;H, Chapter 7.8-7.9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Smith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Proceedings of the IEEE, 1995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More advanced pipelining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Interrupt and exception handling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and superscalar execution concepts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Kessler,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Alpha 21264 Microprocessor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Micro 1999.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Next Week</a:t>
            </a:r>
          </a:p>
          <a:p>
            <a:pPr lvl="1"/>
            <a:r>
              <a:rPr lang="en-US" altLang="en-US" dirty="0" err="1">
                <a:ea typeface="ＭＳ Ｐゴシック" charset="-128"/>
              </a:rPr>
              <a:t>McFarling</a:t>
            </a:r>
            <a:r>
              <a:rPr lang="en-US" altLang="en-US" dirty="0">
                <a:ea typeface="ＭＳ Ｐゴシック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charset="-128"/>
              </a:rPr>
              <a:t>Combining Branch Predictors</a:t>
            </a:r>
            <a:r>
              <a:rPr lang="en-US" altLang="ja-JP" dirty="0">
                <a:ea typeface="ＭＳ Ｐゴシック" charset="-128"/>
              </a:rPr>
              <a:t>,</a:t>
            </a:r>
            <a:r>
              <a:rPr lang="en-US" altLang="en-US" dirty="0">
                <a:ea typeface="ＭＳ Ｐゴシック" charset="-128"/>
              </a:rPr>
              <a:t>”</a:t>
            </a:r>
            <a:r>
              <a:rPr lang="en-US" altLang="ja-JP" dirty="0">
                <a:ea typeface="ＭＳ Ｐゴシック" charset="-128"/>
              </a:rPr>
              <a:t> DEC WRL Technical Report, 1993.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BB372DE-F40F-AF46-91EC-3A0AAE9B75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EA1321-6DFB-8545-868E-038B205D49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4113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04EDD646-4CE0-C643-AA4B-4D0F3C861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 Once More: Register Renaming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8CBFD-C0E8-AF44-B1C3-B1868CEA8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2025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Output and anti dependencies are not true dependencies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because not enough register ID</a:t>
            </a:r>
            <a:r>
              <a:rPr lang="ja-JP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b="1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  <a:endParaRPr lang="en-US" altLang="ja-JP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register ID is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renamed </a:t>
            </a:r>
            <a:r>
              <a:rPr lang="en-US" altLang="en-US">
                <a:ea typeface="ＭＳ Ｐゴシック" panose="020B0600070205080204" pitchFamily="34" charset="-128"/>
              </a:rPr>
              <a:t>to the reservation station entry that will hold the register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ID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RS entry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After renaming, RS entry ID used to refer to the register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eliminates anti- and output- dependencies</a:t>
            </a:r>
          </a:p>
          <a:p>
            <a:pPr lvl="1"/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Approximates the performance effect of a large number of registers even though ISA has a small number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3BE1E2A-2A71-9046-90B8-4D230B049D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DC90BEC-134A-CA42-A971-44DCC949DF7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Content Placeholder 2">
            <a:extLst>
              <a:ext uri="{FF2B5EF4-FFF2-40B4-BE49-F238E27FC236}">
                <a16:creationId xmlns:a16="http://schemas.microsoft.com/office/drawing/2014/main" id="{D6362E37-59C8-1244-9C11-23AE983E2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71563"/>
            <a:ext cx="8610600" cy="534193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 rename table (register alias table)</a:t>
            </a:r>
          </a:p>
        </p:txBody>
      </p:sp>
      <p:sp>
        <p:nvSpPr>
          <p:cNvPr id="51202" name="Title 1">
            <a:extLst>
              <a:ext uri="{FF2B5EF4-FFF2-40B4-BE49-F238E27FC236}">
                <a16:creationId xmlns:a16="http://schemas.microsoft.com/office/drawing/2014/main" id="{6F85F30C-8FDF-2C4D-AB59-BD6C00569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Algorithm: Renaming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9233D4D1-058C-BD41-B5F1-0EB20BB5E7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1235DD7-F68F-BC40-B88F-FC7E2DE8071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CC2C0C19-8BFE-6A46-8A03-DC77BC5C7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5" name="Rectangle 4">
            <a:extLst>
              <a:ext uri="{FF2B5EF4-FFF2-40B4-BE49-F238E27FC236}">
                <a16:creationId xmlns:a16="http://schemas.microsoft.com/office/drawing/2014/main" id="{01AB7769-1F6D-9E4A-B33A-B62C702C9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6" name="Rectangle 5">
            <a:extLst>
              <a:ext uri="{FF2B5EF4-FFF2-40B4-BE49-F238E27FC236}">
                <a16:creationId xmlns:a16="http://schemas.microsoft.com/office/drawing/2014/main" id="{7435D3CF-D803-C54B-96A8-F831EEE86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7" name="Rectangle 6">
            <a:extLst>
              <a:ext uri="{FF2B5EF4-FFF2-40B4-BE49-F238E27FC236}">
                <a16:creationId xmlns:a16="http://schemas.microsoft.com/office/drawing/2014/main" id="{3D365497-7507-4945-90BE-3C2C93F63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8" name="Rectangle 7">
            <a:extLst>
              <a:ext uri="{FF2B5EF4-FFF2-40B4-BE49-F238E27FC236}">
                <a16:creationId xmlns:a16="http://schemas.microsoft.com/office/drawing/2014/main" id="{505F2192-7238-0C42-821B-FDC218382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143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R0</a:t>
            </a:r>
          </a:p>
        </p:txBody>
      </p:sp>
      <p:sp>
        <p:nvSpPr>
          <p:cNvPr id="51209" name="Rectangle 8">
            <a:extLst>
              <a:ext uri="{FF2B5EF4-FFF2-40B4-BE49-F238E27FC236}">
                <a16:creationId xmlns:a16="http://schemas.microsoft.com/office/drawing/2014/main" id="{488BDD01-7AF4-6345-B087-5891A4D1D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524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R1</a:t>
            </a:r>
          </a:p>
        </p:txBody>
      </p:sp>
      <p:sp>
        <p:nvSpPr>
          <p:cNvPr id="51210" name="Rectangle 9">
            <a:extLst>
              <a:ext uri="{FF2B5EF4-FFF2-40B4-BE49-F238E27FC236}">
                <a16:creationId xmlns:a16="http://schemas.microsoft.com/office/drawing/2014/main" id="{D9759F0D-0E7A-1147-98ED-64E521512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905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R2</a:t>
            </a:r>
          </a:p>
        </p:txBody>
      </p:sp>
      <p:sp>
        <p:nvSpPr>
          <p:cNvPr id="51211" name="Rectangle 10">
            <a:extLst>
              <a:ext uri="{FF2B5EF4-FFF2-40B4-BE49-F238E27FC236}">
                <a16:creationId xmlns:a16="http://schemas.microsoft.com/office/drawing/2014/main" id="{A900F137-A70A-9041-9439-3BD50B907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3286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R3</a:t>
            </a:r>
          </a:p>
        </p:txBody>
      </p:sp>
      <p:sp>
        <p:nvSpPr>
          <p:cNvPr id="51212" name="Rectangle 11">
            <a:extLst>
              <a:ext uri="{FF2B5EF4-FFF2-40B4-BE49-F238E27FC236}">
                <a16:creationId xmlns:a16="http://schemas.microsoft.com/office/drawing/2014/main" id="{DF2E5D1A-BCE5-0D44-B36E-6C648C753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143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3" name="Rectangle 12">
            <a:extLst>
              <a:ext uri="{FF2B5EF4-FFF2-40B4-BE49-F238E27FC236}">
                <a16:creationId xmlns:a16="http://schemas.microsoft.com/office/drawing/2014/main" id="{02ABE02E-598E-7247-A8AD-24CD65510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524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4" name="Rectangle 13">
            <a:extLst>
              <a:ext uri="{FF2B5EF4-FFF2-40B4-BE49-F238E27FC236}">
                <a16:creationId xmlns:a16="http://schemas.microsoft.com/office/drawing/2014/main" id="{E00F8FCC-0DAB-694B-98B1-5EF15B047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905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5" name="Rectangle 14">
            <a:extLst>
              <a:ext uri="{FF2B5EF4-FFF2-40B4-BE49-F238E27FC236}">
                <a16:creationId xmlns:a16="http://schemas.microsoft.com/office/drawing/2014/main" id="{9F87CE6D-94C2-B345-8337-398F6085E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3286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6" name="Rectangle 15">
            <a:extLst>
              <a:ext uri="{FF2B5EF4-FFF2-40B4-BE49-F238E27FC236}">
                <a16:creationId xmlns:a16="http://schemas.microsoft.com/office/drawing/2014/main" id="{D5A32D8D-EC52-254D-8891-A3BB006E6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7" name="Rectangle 16">
            <a:extLst>
              <a:ext uri="{FF2B5EF4-FFF2-40B4-BE49-F238E27FC236}">
                <a16:creationId xmlns:a16="http://schemas.microsoft.com/office/drawing/2014/main" id="{643A38F6-734A-284F-80E8-647A9229B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8" name="Rectangle 17">
            <a:extLst>
              <a:ext uri="{FF2B5EF4-FFF2-40B4-BE49-F238E27FC236}">
                <a16:creationId xmlns:a16="http://schemas.microsoft.com/office/drawing/2014/main" id="{23F5E205-83A6-8B48-BAD4-0B374319E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9" name="Rectangle 18">
            <a:extLst>
              <a:ext uri="{FF2B5EF4-FFF2-40B4-BE49-F238E27FC236}">
                <a16:creationId xmlns:a16="http://schemas.microsoft.com/office/drawing/2014/main" id="{54719B22-20B1-A147-82BE-D1153763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20" name="Text Box 19">
            <a:extLst>
              <a:ext uri="{FF2B5EF4-FFF2-40B4-BE49-F238E27FC236}">
                <a16:creationId xmlns:a16="http://schemas.microsoft.com/office/drawing/2014/main" id="{CB950FF3-9417-9748-B5A7-DAD5D5C38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1758950"/>
            <a:ext cx="43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</a:t>
            </a:r>
          </a:p>
        </p:txBody>
      </p:sp>
      <p:sp>
        <p:nvSpPr>
          <p:cNvPr id="51221" name="Text Box 20">
            <a:extLst>
              <a:ext uri="{FF2B5EF4-FFF2-40B4-BE49-F238E27FC236}">
                <a16:creationId xmlns:a16="http://schemas.microsoft.com/office/drawing/2014/main" id="{AFB13F6B-3D89-6B4B-9B67-13931459B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638" y="1758950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value</a:t>
            </a:r>
          </a:p>
        </p:txBody>
      </p:sp>
      <p:sp>
        <p:nvSpPr>
          <p:cNvPr id="51222" name="Text Box 21">
            <a:extLst>
              <a:ext uri="{FF2B5EF4-FFF2-40B4-BE49-F238E27FC236}">
                <a16:creationId xmlns:a16="http://schemas.microsoft.com/office/drawing/2014/main" id="{069051E8-2FC8-C341-98A2-ADC8928F4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38" y="1758950"/>
            <a:ext cx="652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valid?</a:t>
            </a:r>
          </a:p>
        </p:txBody>
      </p:sp>
      <p:grpSp>
        <p:nvGrpSpPr>
          <p:cNvPr id="51223" name="Group 28">
            <a:extLst>
              <a:ext uri="{FF2B5EF4-FFF2-40B4-BE49-F238E27FC236}">
                <a16:creationId xmlns:a16="http://schemas.microsoft.com/office/drawing/2014/main" id="{F981A8BE-6E33-7542-9F75-89FBCD084122}"/>
              </a:ext>
            </a:extLst>
          </p:cNvPr>
          <p:cNvGrpSpPr>
            <a:grpSpLocks/>
          </p:cNvGrpSpPr>
          <p:nvPr/>
        </p:nvGrpSpPr>
        <p:grpSpPr bwMode="auto">
          <a:xfrm>
            <a:off x="431800" y="3668713"/>
            <a:ext cx="3124200" cy="381000"/>
            <a:chOff x="524181" y="3669169"/>
            <a:chExt cx="3124200" cy="381000"/>
          </a:xfrm>
        </p:grpSpPr>
        <p:sp>
          <p:nvSpPr>
            <p:cNvPr id="51259" name="Rectangle 6">
              <a:extLst>
                <a:ext uri="{FF2B5EF4-FFF2-40B4-BE49-F238E27FC236}">
                  <a16:creationId xmlns:a16="http://schemas.microsoft.com/office/drawing/2014/main" id="{CC5B3F87-B5FA-1742-8FF3-364974908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0" name="Rectangle 10">
              <a:extLst>
                <a:ext uri="{FF2B5EF4-FFF2-40B4-BE49-F238E27FC236}">
                  <a16:creationId xmlns:a16="http://schemas.microsoft.com/office/drawing/2014/main" id="{DE96C590-6D9A-F74D-92B1-FE46877F9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R4</a:t>
              </a:r>
            </a:p>
          </p:txBody>
        </p:sp>
        <p:sp>
          <p:nvSpPr>
            <p:cNvPr id="51261" name="Rectangle 14">
              <a:extLst>
                <a:ext uri="{FF2B5EF4-FFF2-40B4-BE49-F238E27FC236}">
                  <a16:creationId xmlns:a16="http://schemas.microsoft.com/office/drawing/2014/main" id="{22FEC683-E752-E34E-B55C-CA8689D0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2" name="Rectangle 18">
              <a:extLst>
                <a:ext uri="{FF2B5EF4-FFF2-40B4-BE49-F238E27FC236}">
                  <a16:creationId xmlns:a16="http://schemas.microsoft.com/office/drawing/2014/main" id="{73EC2AB2-57ED-9F48-AEF7-A8426AC96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4" name="Group 29">
            <a:extLst>
              <a:ext uri="{FF2B5EF4-FFF2-40B4-BE49-F238E27FC236}">
                <a16:creationId xmlns:a16="http://schemas.microsoft.com/office/drawing/2014/main" id="{B5B4F3E9-4F34-A84A-9053-6BE6DC0C10C6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052888"/>
            <a:ext cx="3124200" cy="381000"/>
            <a:chOff x="524181" y="3669169"/>
            <a:chExt cx="3124200" cy="381000"/>
          </a:xfrm>
        </p:grpSpPr>
        <p:sp>
          <p:nvSpPr>
            <p:cNvPr id="51255" name="Rectangle 6">
              <a:extLst>
                <a:ext uri="{FF2B5EF4-FFF2-40B4-BE49-F238E27FC236}">
                  <a16:creationId xmlns:a16="http://schemas.microsoft.com/office/drawing/2014/main" id="{47019939-F1D8-3B41-A107-26A15F427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6" name="Rectangle 10">
              <a:extLst>
                <a:ext uri="{FF2B5EF4-FFF2-40B4-BE49-F238E27FC236}">
                  <a16:creationId xmlns:a16="http://schemas.microsoft.com/office/drawing/2014/main" id="{4B1920BD-01C5-A943-B3EC-1AC46AC68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R5</a:t>
              </a:r>
            </a:p>
          </p:txBody>
        </p:sp>
        <p:sp>
          <p:nvSpPr>
            <p:cNvPr id="51257" name="Rectangle 14">
              <a:extLst>
                <a:ext uri="{FF2B5EF4-FFF2-40B4-BE49-F238E27FC236}">
                  <a16:creationId xmlns:a16="http://schemas.microsoft.com/office/drawing/2014/main" id="{A84F5725-A881-6B47-80A3-612692F28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8" name="Rectangle 18">
              <a:extLst>
                <a:ext uri="{FF2B5EF4-FFF2-40B4-BE49-F238E27FC236}">
                  <a16:creationId xmlns:a16="http://schemas.microsoft.com/office/drawing/2014/main" id="{09D5518F-8EF3-E74E-BD15-E12C0A31C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5" name="Group 34">
            <a:extLst>
              <a:ext uri="{FF2B5EF4-FFF2-40B4-BE49-F238E27FC236}">
                <a16:creationId xmlns:a16="http://schemas.microsoft.com/office/drawing/2014/main" id="{A3B86AB1-5C0E-6F4E-BA6D-704EEC3B611E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433888"/>
            <a:ext cx="3124200" cy="381000"/>
            <a:chOff x="524181" y="3669169"/>
            <a:chExt cx="3124200" cy="381000"/>
          </a:xfrm>
        </p:grpSpPr>
        <p:sp>
          <p:nvSpPr>
            <p:cNvPr id="51251" name="Rectangle 6">
              <a:extLst>
                <a:ext uri="{FF2B5EF4-FFF2-40B4-BE49-F238E27FC236}">
                  <a16:creationId xmlns:a16="http://schemas.microsoft.com/office/drawing/2014/main" id="{AB91B156-5B96-5649-8A58-474079D6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2" name="Rectangle 10">
              <a:extLst>
                <a:ext uri="{FF2B5EF4-FFF2-40B4-BE49-F238E27FC236}">
                  <a16:creationId xmlns:a16="http://schemas.microsoft.com/office/drawing/2014/main" id="{491E5616-901D-1A41-B48B-86E5203A2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R6</a:t>
              </a:r>
            </a:p>
          </p:txBody>
        </p:sp>
        <p:sp>
          <p:nvSpPr>
            <p:cNvPr id="51253" name="Rectangle 14">
              <a:extLst>
                <a:ext uri="{FF2B5EF4-FFF2-40B4-BE49-F238E27FC236}">
                  <a16:creationId xmlns:a16="http://schemas.microsoft.com/office/drawing/2014/main" id="{2A9D2732-6285-6148-82DF-DB29B7246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4" name="Rectangle 18">
              <a:extLst>
                <a:ext uri="{FF2B5EF4-FFF2-40B4-BE49-F238E27FC236}">
                  <a16:creationId xmlns:a16="http://schemas.microsoft.com/office/drawing/2014/main" id="{17BD87AF-0E89-2A45-BC55-00FA58194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6" name="Group 39">
            <a:extLst>
              <a:ext uri="{FF2B5EF4-FFF2-40B4-BE49-F238E27FC236}">
                <a16:creationId xmlns:a16="http://schemas.microsoft.com/office/drawing/2014/main" id="{996E8435-2728-984E-A79B-FBE9077B6800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814888"/>
            <a:ext cx="3124200" cy="381000"/>
            <a:chOff x="524181" y="3669169"/>
            <a:chExt cx="3124200" cy="381000"/>
          </a:xfrm>
        </p:grpSpPr>
        <p:sp>
          <p:nvSpPr>
            <p:cNvPr id="51247" name="Rectangle 6">
              <a:extLst>
                <a:ext uri="{FF2B5EF4-FFF2-40B4-BE49-F238E27FC236}">
                  <a16:creationId xmlns:a16="http://schemas.microsoft.com/office/drawing/2014/main" id="{D9DFF840-6BE4-D741-800A-E3B6A7EBF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8" name="Rectangle 10">
              <a:extLst>
                <a:ext uri="{FF2B5EF4-FFF2-40B4-BE49-F238E27FC236}">
                  <a16:creationId xmlns:a16="http://schemas.microsoft.com/office/drawing/2014/main" id="{75A0336E-6F06-4749-ADDB-9D1B506B9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R7</a:t>
              </a:r>
            </a:p>
          </p:txBody>
        </p:sp>
        <p:sp>
          <p:nvSpPr>
            <p:cNvPr id="51249" name="Rectangle 14">
              <a:extLst>
                <a:ext uri="{FF2B5EF4-FFF2-40B4-BE49-F238E27FC236}">
                  <a16:creationId xmlns:a16="http://schemas.microsoft.com/office/drawing/2014/main" id="{5893361D-70F5-7C40-A6B5-B51D64D2B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0" name="Rectangle 18">
              <a:extLst>
                <a:ext uri="{FF2B5EF4-FFF2-40B4-BE49-F238E27FC236}">
                  <a16:creationId xmlns:a16="http://schemas.microsoft.com/office/drawing/2014/main" id="{F454FAF1-2DE7-174F-ABA2-5E665CFB5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7" name="Group 44">
            <a:extLst>
              <a:ext uri="{FF2B5EF4-FFF2-40B4-BE49-F238E27FC236}">
                <a16:creationId xmlns:a16="http://schemas.microsoft.com/office/drawing/2014/main" id="{BE80D56F-BAB8-C141-9697-FBBCAA955718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195888"/>
            <a:ext cx="3124200" cy="381000"/>
            <a:chOff x="524181" y="3669169"/>
            <a:chExt cx="3124200" cy="381000"/>
          </a:xfrm>
        </p:grpSpPr>
        <p:sp>
          <p:nvSpPr>
            <p:cNvPr id="51243" name="Rectangle 6">
              <a:extLst>
                <a:ext uri="{FF2B5EF4-FFF2-40B4-BE49-F238E27FC236}">
                  <a16:creationId xmlns:a16="http://schemas.microsoft.com/office/drawing/2014/main" id="{8E757EC3-E1D9-5B49-8BEC-070867DB4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4" name="Rectangle 10">
              <a:extLst>
                <a:ext uri="{FF2B5EF4-FFF2-40B4-BE49-F238E27FC236}">
                  <a16:creationId xmlns:a16="http://schemas.microsoft.com/office/drawing/2014/main" id="{49F9EB96-E94F-FB47-83CB-89FF8EE4F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R8</a:t>
              </a:r>
            </a:p>
          </p:txBody>
        </p:sp>
        <p:sp>
          <p:nvSpPr>
            <p:cNvPr id="51245" name="Rectangle 14">
              <a:extLst>
                <a:ext uri="{FF2B5EF4-FFF2-40B4-BE49-F238E27FC236}">
                  <a16:creationId xmlns:a16="http://schemas.microsoft.com/office/drawing/2014/main" id="{FF7141EE-3017-A546-A620-16ABECAB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6" name="Rectangle 18">
              <a:extLst>
                <a:ext uri="{FF2B5EF4-FFF2-40B4-BE49-F238E27FC236}">
                  <a16:creationId xmlns:a16="http://schemas.microsoft.com/office/drawing/2014/main" id="{E11F892F-25AC-7547-B075-84B839B96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8" name="Group 49">
            <a:extLst>
              <a:ext uri="{FF2B5EF4-FFF2-40B4-BE49-F238E27FC236}">
                <a16:creationId xmlns:a16="http://schemas.microsoft.com/office/drawing/2014/main" id="{6D472D09-41CB-6046-834F-B79034B5477C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581650"/>
            <a:ext cx="3124200" cy="381000"/>
            <a:chOff x="524181" y="3669169"/>
            <a:chExt cx="3124200" cy="381000"/>
          </a:xfrm>
        </p:grpSpPr>
        <p:sp>
          <p:nvSpPr>
            <p:cNvPr id="51239" name="Rectangle 6">
              <a:extLst>
                <a:ext uri="{FF2B5EF4-FFF2-40B4-BE49-F238E27FC236}">
                  <a16:creationId xmlns:a16="http://schemas.microsoft.com/office/drawing/2014/main" id="{137F3B06-72A3-2C4B-8EA2-5CEB2C265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0" name="Rectangle 10">
              <a:extLst>
                <a:ext uri="{FF2B5EF4-FFF2-40B4-BE49-F238E27FC236}">
                  <a16:creationId xmlns:a16="http://schemas.microsoft.com/office/drawing/2014/main" id="{D551D758-2946-3849-A4E8-79F90CC3C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R9</a:t>
              </a:r>
            </a:p>
          </p:txBody>
        </p:sp>
        <p:sp>
          <p:nvSpPr>
            <p:cNvPr id="51241" name="Rectangle 14">
              <a:extLst>
                <a:ext uri="{FF2B5EF4-FFF2-40B4-BE49-F238E27FC236}">
                  <a16:creationId xmlns:a16="http://schemas.microsoft.com/office/drawing/2014/main" id="{7C97516D-DF85-874E-96D2-C6AE67D42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2" name="Rectangle 18">
              <a:extLst>
                <a:ext uri="{FF2B5EF4-FFF2-40B4-BE49-F238E27FC236}">
                  <a16:creationId xmlns:a16="http://schemas.microsoft.com/office/drawing/2014/main" id="{004B9B5F-DAA1-8E46-BC55-E5C4F659A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sp>
        <p:nvSpPr>
          <p:cNvPr id="51229" name="TextBox 54">
            <a:extLst>
              <a:ext uri="{FF2B5EF4-FFF2-40B4-BE49-F238E27FC236}">
                <a16:creationId xmlns:a16="http://schemas.microsoft.com/office/drawing/2014/main" id="{F479096E-D719-3B47-BF53-A7F68B4EE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143125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0" name="TextBox 55">
            <a:extLst>
              <a:ext uri="{FF2B5EF4-FFF2-40B4-BE49-F238E27FC236}">
                <a16:creationId xmlns:a16="http://schemas.microsoft.com/office/drawing/2014/main" id="{EF6AA362-6BD7-BE47-8791-F1B01E542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53523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1" name="TextBox 56">
            <a:extLst>
              <a:ext uri="{FF2B5EF4-FFF2-40B4-BE49-F238E27FC236}">
                <a16:creationId xmlns:a16="http://schemas.microsoft.com/office/drawing/2014/main" id="{3987D7B2-D33C-674A-9EF8-CBE933371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2905125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2" name="TextBox 57">
            <a:extLst>
              <a:ext uri="{FF2B5EF4-FFF2-40B4-BE49-F238E27FC236}">
                <a16:creationId xmlns:a16="http://schemas.microsoft.com/office/drawing/2014/main" id="{91AF07A6-2854-914E-8463-69DF78A9A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300413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3" name="TextBox 58">
            <a:extLst>
              <a:ext uri="{FF2B5EF4-FFF2-40B4-BE49-F238E27FC236}">
                <a16:creationId xmlns:a16="http://schemas.microsoft.com/office/drawing/2014/main" id="{046C48DD-0CAA-0B4A-AB4E-DCF5580E9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683000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4" name="TextBox 59">
            <a:extLst>
              <a:ext uri="{FF2B5EF4-FFF2-40B4-BE49-F238E27FC236}">
                <a16:creationId xmlns:a16="http://schemas.microsoft.com/office/drawing/2014/main" id="{0FC87970-E487-7544-843D-21A9F8A45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406400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5" name="TextBox 60">
            <a:extLst>
              <a:ext uri="{FF2B5EF4-FFF2-40B4-BE49-F238E27FC236}">
                <a16:creationId xmlns:a16="http://schemas.microsoft.com/office/drawing/2014/main" id="{910A0184-BB86-424F-865A-5CBBC1F3B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438" y="4433888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6" name="TextBox 61">
            <a:extLst>
              <a:ext uri="{FF2B5EF4-FFF2-40B4-BE49-F238E27FC236}">
                <a16:creationId xmlns:a16="http://schemas.microsoft.com/office/drawing/2014/main" id="{E02EA655-16FC-A549-94CA-84BCB3581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48355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7" name="TextBox 62">
            <a:extLst>
              <a:ext uri="{FF2B5EF4-FFF2-40B4-BE49-F238E27FC236}">
                <a16:creationId xmlns:a16="http://schemas.microsoft.com/office/drawing/2014/main" id="{58E14508-CA31-5643-B48E-CD90304C9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0" y="5211763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8" name="TextBox 63">
            <a:extLst>
              <a:ext uri="{FF2B5EF4-FFF2-40B4-BE49-F238E27FC236}">
                <a16:creationId xmlns:a16="http://schemas.microsoft.com/office/drawing/2014/main" id="{818CD4E7-849D-4A4A-961C-87C7D1E3E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558165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7DB487FF-5283-0948-9D54-C5CDA2CBE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7068D-F729-E847-8BAA-9E537758E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If reservation station available before renaming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Instruction + renamed operands (source value/tag) inserted into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Only rename if reservation station is available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Else stall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While in reservation station, each instruction: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Watches common data bus (CDB) for tag of its sources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tag seen, grab value for the source and keep it in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both operands available, instruction ready to be dispatched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Dispatch instruction to the Functional Unit when instruction is ready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After instruction finishes in the Functional Unit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Arbitrate for CDB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Put tagged value onto CDB (tag broadcast)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Register file is connected to the CDB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Register contains a tag indicating the latest writer to the register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If the tag in the register file matches the broadcast tag, write broadcast value into register (and set valid bit)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Reclaim rename tag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no valid copy of tag in system!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037FD9B1-BD69-FE44-BB0C-27E133283B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0E612B8-7975-0D4A-842B-C2F48E154FB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AF267713-62E3-504F-8132-66245CFAA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1618618C-F80D-FC42-83FC-6010F7E38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imprecise exceptions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imprecise exceptions (full forwarding)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E8EAB3E1-410E-DA48-8417-269563EB1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BF326F9-4B92-C74E-AE66-3103095EEAE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3252" name="TextBox 4">
            <a:extLst>
              <a:ext uri="{FF2B5EF4-FFF2-40B4-BE49-F238E27FC236}">
                <a16:creationId xmlns:a16="http://schemas.microsoft.com/office/drawing/2014/main" id="{DF28E62F-49A4-E94E-AE81-A7761D94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53253" name="Group 5">
            <a:extLst>
              <a:ext uri="{FF2B5EF4-FFF2-40B4-BE49-F238E27FC236}">
                <a16:creationId xmlns:a16="http://schemas.microsoft.com/office/drawing/2014/main" id="{EFD3BEFF-4A79-1049-B3D3-07A2F3B47D4D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53256" name="Rectangle 10">
              <a:extLst>
                <a:ext uri="{FF2B5EF4-FFF2-40B4-BE49-F238E27FC236}">
                  <a16:creationId xmlns:a16="http://schemas.microsoft.com/office/drawing/2014/main" id="{A024A6DA-6282-0641-85CF-748EAA019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53257" name="Rectangle 11">
              <a:extLst>
                <a:ext uri="{FF2B5EF4-FFF2-40B4-BE49-F238E27FC236}">
                  <a16:creationId xmlns:a16="http://schemas.microsoft.com/office/drawing/2014/main" id="{75A3A130-A4AB-F64E-9E0C-5334B08B2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53254" name="Rectangle 12">
            <a:extLst>
              <a:ext uri="{FF2B5EF4-FFF2-40B4-BE49-F238E27FC236}">
                <a16:creationId xmlns:a16="http://schemas.microsoft.com/office/drawing/2014/main" id="{F3F39138-A4F8-444E-8556-7836955D5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53255" name="Rectangle 9">
            <a:extLst>
              <a:ext uri="{FF2B5EF4-FFF2-40B4-BE49-F238E27FC236}">
                <a16:creationId xmlns:a16="http://schemas.microsoft.com/office/drawing/2014/main" id="{0B8D6CF6-EE07-EB49-96A8-073C46B0B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52CC2343-E370-EA4C-8E62-7F34079C3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4274" name="Content Placeholder 4">
            <a:extLst>
              <a:ext uri="{FF2B5EF4-FFF2-40B4-BE49-F238E27FC236}">
                <a16:creationId xmlns:a16="http://schemas.microsoft.com/office/drawing/2014/main" id="{188AB224-4FE9-6548-A7AF-FDCCFDE6FB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r="1443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DC7AEA75-4509-6E4C-9213-A41A7DD1E8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48E9EE4-83DD-D447-967A-1723A656E72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FF0F21E6-878E-7D4F-817C-A66F81D5C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5298" name="Content Placeholder 4">
            <a:extLst>
              <a:ext uri="{FF2B5EF4-FFF2-40B4-BE49-F238E27FC236}">
                <a16:creationId xmlns:a16="http://schemas.microsoft.com/office/drawing/2014/main" id="{C90E8218-117A-7541-9B25-2038ECA6D8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" b="2161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00812666-69A5-D74B-8598-2FE8FA7CCF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9466B77-05DA-4F45-AE96-83C2CFBC1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9785D693-D4BB-AF4E-B855-486BE58E1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sp>
        <p:nvSpPr>
          <p:cNvPr id="56322" name="Slide Number Placeholder 3">
            <a:extLst>
              <a:ext uri="{FF2B5EF4-FFF2-40B4-BE49-F238E27FC236}">
                <a16:creationId xmlns:a16="http://schemas.microsoft.com/office/drawing/2014/main" id="{7E57FC09-9C5C-5D4F-B19D-189605FB4A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F5D68D9-9AD6-4045-9EE6-5053AE1BFD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6323" name="Picture 5">
            <a:extLst>
              <a:ext uri="{FF2B5EF4-FFF2-40B4-BE49-F238E27FC236}">
                <a16:creationId xmlns:a16="http://schemas.microsoft.com/office/drawing/2014/main" id="{6E607A88-DDC7-D041-B849-9C63BD7BA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6400"/>
            <a:ext cx="91440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4">
            <a:extLst>
              <a:ext uri="{FF2B5EF4-FFF2-40B4-BE49-F238E27FC236}">
                <a16:creationId xmlns:a16="http://schemas.microsoft.com/office/drawing/2014/main" id="{C6B3157F-7DA1-7141-B826-E218E66F7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0668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84CD199B-3639-F941-9EC5-37CFB5FDC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It Works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001BF488-743E-2440-8CD8-C4ECDE45A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B303777-1C0C-B44D-8712-D5467DE39C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7" name="Picture 5">
            <a:extLst>
              <a:ext uri="{FF2B5EF4-FFF2-40B4-BE49-F238E27FC236}">
                <a16:creationId xmlns:a16="http://schemas.microsoft.com/office/drawing/2014/main" id="{29938505-16C0-CA4D-AC46-96E198C31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8538"/>
            <a:ext cx="68072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Our First </a:t>
            </a:r>
            <a:r>
              <a:rPr lang="en-US" dirty="0" err="1"/>
              <a:t>OoO</a:t>
            </a:r>
            <a:r>
              <a:rPr lang="en-US" dirty="0"/>
              <a:t> Machine Simulation 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D7A617A-85E3-A047-9F22-8BA147C1BE9A}"/>
              </a:ext>
            </a:extLst>
          </p:cNvPr>
          <p:cNvSpPr txBox="1"/>
          <p:nvPr/>
        </p:nvSpPr>
        <p:spPr>
          <a:xfrm>
            <a:off x="666061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82DD4E-9933-3047-856A-1C33962BA55D}"/>
              </a:ext>
            </a:extLst>
          </p:cNvPr>
          <p:cNvSpPr txBox="1"/>
          <p:nvPr/>
        </p:nvSpPr>
        <p:spPr>
          <a:xfrm>
            <a:off x="720185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F4BDC3-139C-E947-BCD6-D40A6A4B701D}"/>
              </a:ext>
            </a:extLst>
          </p:cNvPr>
          <p:cNvSpPr txBox="1"/>
          <p:nvPr/>
        </p:nvSpPr>
        <p:spPr>
          <a:xfrm>
            <a:off x="358655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1351A27-A1AB-8044-8AF2-98BB1F1328F7}"/>
              </a:ext>
            </a:extLst>
          </p:cNvPr>
          <p:cNvSpPr txBox="1"/>
          <p:nvPr/>
        </p:nvSpPr>
        <p:spPr>
          <a:xfrm>
            <a:off x="412779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C4626B-7328-4240-AB5C-4CFB5E57F80C}"/>
              </a:ext>
            </a:extLst>
          </p:cNvPr>
          <p:cNvSpPr txBox="1"/>
          <p:nvPr/>
        </p:nvSpPr>
        <p:spPr>
          <a:xfrm>
            <a:off x="3329614" y="2735360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ADD Unit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28D911-E3BC-B948-B72D-59EE2E391368}"/>
              </a:ext>
            </a:extLst>
          </p:cNvPr>
          <p:cNvSpPr txBox="1"/>
          <p:nvPr/>
        </p:nvSpPr>
        <p:spPr>
          <a:xfrm>
            <a:off x="6275925" y="2749073"/>
            <a:ext cx="1856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MUL Unit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9E197-C9A8-784C-8223-1E3B84AA5482}"/>
              </a:ext>
            </a:extLst>
          </p:cNvPr>
          <p:cNvSpPr txBox="1"/>
          <p:nvPr/>
        </p:nvSpPr>
        <p:spPr>
          <a:xfrm>
            <a:off x="165344" y="6084460"/>
            <a:ext cx="220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Register Alias Table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2F1B6A-3B3F-4848-BBA8-FD5595C54B92}"/>
              </a:ext>
            </a:extLst>
          </p:cNvPr>
          <p:cNvSpPr txBox="1"/>
          <p:nvPr/>
        </p:nvSpPr>
        <p:spPr>
          <a:xfrm>
            <a:off x="124895" y="952225"/>
            <a:ext cx="2873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Program We Will Simulate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AD5E8-40A8-F041-AA2C-A0A9D55EF679}"/>
              </a:ext>
            </a:extLst>
          </p:cNvPr>
          <p:cNvSpPr txBox="1"/>
          <p:nvPr/>
        </p:nvSpPr>
        <p:spPr>
          <a:xfrm>
            <a:off x="3998568" y="6175226"/>
            <a:ext cx="3394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 and MUL Execution Units </a:t>
            </a:r>
          </a:p>
          <a:p>
            <a:pPr algn="ctr"/>
            <a:r>
              <a:rPr lang="en-US" dirty="0"/>
              <a:t>have separate buses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B56CF4-1B97-0846-AA0D-E77F2BA7CA96}"/>
              </a:ext>
            </a:extLst>
          </p:cNvPr>
          <p:cNvSpPr txBox="1"/>
          <p:nvPr/>
        </p:nvSpPr>
        <p:spPr>
          <a:xfrm>
            <a:off x="3591339" y="1457739"/>
            <a:ext cx="3309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Initially:</a:t>
            </a:r>
          </a:p>
          <a:p>
            <a:pPr marL="342900" indent="-342900">
              <a:buAutoNum type="arabicPeriod"/>
            </a:pPr>
            <a:r>
              <a:rPr lang="en-US" dirty="0"/>
              <a:t>RS’s are all Invalid (Empty)</a:t>
            </a:r>
          </a:p>
          <a:p>
            <a:pPr marL="342900" indent="-342900">
              <a:buAutoNum type="arabicPeriod"/>
            </a:pPr>
            <a:r>
              <a:rPr lang="en-US" dirty="0"/>
              <a:t>All Registers are Valid</a:t>
            </a:r>
          </a:p>
        </p:txBody>
      </p:sp>
    </p:spTree>
    <p:extLst>
      <p:ext uri="{BB962C8B-B14F-4D97-AF65-F5344CB8AC3E}">
        <p14:creationId xmlns:p14="http://schemas.microsoft.com/office/powerpoint/2010/main" val="4160759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2425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itle 1">
            <a:extLst>
              <a:ext uri="{FF2B5EF4-FFF2-40B4-BE49-F238E27FC236}">
                <a16:creationId xmlns:a16="http://schemas.microsoft.com/office/drawing/2014/main" id="{2BD9FD56-8F32-0F48-A324-97073590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Reminder: Optional </a:t>
            </a:r>
            <a:r>
              <a:rPr lang="en-US" altLang="en-US" dirty="0" err="1">
                <a:ea typeface="ＭＳ Ｐゴシック" panose="020B0600070205080204" pitchFamily="34" charset="-128"/>
              </a:rPr>
              <a:t>Homeworks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2EB5E875-4D5F-C74D-9565-54C4A8C7E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Posted online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Optional </a:t>
            </a:r>
            <a:r>
              <a:rPr lang="en-US" altLang="en-US" dirty="0" err="1">
                <a:ea typeface="ＭＳ Ｐゴシック" panose="020B0600070205080204" pitchFamily="34" charset="-128"/>
              </a:rPr>
              <a:t>Homeworks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Optional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Good for your learning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>
                <a:hlinkClick r:id="rId2"/>
              </a:rPr>
              <a:t>https://safari.ethz.ch/digitaltechnik/spring2019/doku.php?id=homeworks</a:t>
            </a:r>
            <a:r>
              <a:rPr lang="en-US" dirty="0"/>
              <a:t> 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4211" name="Slide Number Placeholder 3">
            <a:extLst>
              <a:ext uri="{FF2B5EF4-FFF2-40B4-BE49-F238E27FC236}">
                <a16:creationId xmlns:a16="http://schemas.microsoft.com/office/drawing/2014/main" id="{79034B0C-F5C4-9E46-8FD2-BBFAA2B3F9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00D59C-D863-074F-8A6A-2282CCF24AB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7230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64342"/>
            <a:chOff x="5410200" y="1004738"/>
            <a:chExt cx="331200" cy="183511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33483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ED296681-EBE9-4F9B-9170-2C69E7F9A4D0}"/>
              </a:ext>
            </a:extLst>
          </p:cNvPr>
          <p:cNvSpPr/>
          <p:nvPr/>
        </p:nvSpPr>
        <p:spPr bwMode="auto">
          <a:xfrm>
            <a:off x="258119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5446F0-67BD-4BAE-83EA-D04F521C5B77}"/>
              </a:ext>
            </a:extLst>
          </p:cNvPr>
          <p:cNvSpPr/>
          <p:nvPr/>
        </p:nvSpPr>
        <p:spPr bwMode="auto">
          <a:xfrm>
            <a:off x="228600" y="1352694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07" name="Rectangle 48">
            <a:extLst>
              <a:ext uri="{FF2B5EF4-FFF2-40B4-BE49-F238E27FC236}">
                <a16:creationId xmlns:a16="http://schemas.microsoft.com/office/drawing/2014/main" id="{27B534A0-1731-4C7B-AC8C-3E952B8E9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8" name="Rectangle 29">
            <a:extLst>
              <a:ext uri="{FF2B5EF4-FFF2-40B4-BE49-F238E27FC236}">
                <a16:creationId xmlns:a16="http://schemas.microsoft.com/office/drawing/2014/main" id="{19AE8AE4-23C5-411E-A72A-CF7583142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9" name="Rectangle 48">
            <a:extLst>
              <a:ext uri="{FF2B5EF4-FFF2-40B4-BE49-F238E27FC236}">
                <a16:creationId xmlns:a16="http://schemas.microsoft.com/office/drawing/2014/main" id="{D60C497F-5863-432A-872C-7CC5B7AB8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0" name="Rectangle 48">
            <a:extLst>
              <a:ext uri="{FF2B5EF4-FFF2-40B4-BE49-F238E27FC236}">
                <a16:creationId xmlns:a16="http://schemas.microsoft.com/office/drawing/2014/main" id="{259E1573-4CCB-4122-9F76-DDF3F9C6E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1" name="Rectangle 48">
            <a:extLst>
              <a:ext uri="{FF2B5EF4-FFF2-40B4-BE49-F238E27FC236}">
                <a16:creationId xmlns:a16="http://schemas.microsoft.com/office/drawing/2014/main" id="{E7AD8661-72B6-434D-BAAE-A37760DEA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2" name="Rectangle 48">
            <a:extLst>
              <a:ext uri="{FF2B5EF4-FFF2-40B4-BE49-F238E27FC236}">
                <a16:creationId xmlns:a16="http://schemas.microsoft.com/office/drawing/2014/main" id="{FFDF3ED4-98B5-48BE-80CC-22D8F973F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3" name="Rectangle 48">
            <a:extLst>
              <a:ext uri="{FF2B5EF4-FFF2-40B4-BE49-F238E27FC236}">
                <a16:creationId xmlns:a16="http://schemas.microsoft.com/office/drawing/2014/main" id="{B05C23C0-D121-4693-B294-D836B1DE4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aphicFrame>
        <p:nvGraphicFramePr>
          <p:cNvPr id="423" name="Table 422">
            <a:extLst>
              <a:ext uri="{FF2B5EF4-FFF2-40B4-BE49-F238E27FC236}">
                <a16:creationId xmlns:a16="http://schemas.microsoft.com/office/drawing/2014/main" id="{FD847E71-6207-4B61-AC4A-DDC9BE9D030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F04019-FA59-4979-BB4D-91648E56C1C7}"/>
              </a:ext>
            </a:extLst>
          </p:cNvPr>
          <p:cNvSpPr txBox="1"/>
          <p:nvPr/>
        </p:nvSpPr>
        <p:spPr>
          <a:xfrm>
            <a:off x="1784298" y="3308679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4E71FD-44E9-4493-98CE-3F14C93163FC}"/>
              </a:ext>
            </a:extLst>
          </p:cNvPr>
          <p:cNvSpPr/>
          <p:nvPr/>
        </p:nvSpPr>
        <p:spPr bwMode="auto">
          <a:xfrm>
            <a:off x="654050" y="1349519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D5C0AF8-05E0-492D-B985-0AD44F5740B8}"/>
              </a:ext>
            </a:extLst>
          </p:cNvPr>
          <p:cNvSpPr txBox="1"/>
          <p:nvPr/>
        </p:nvSpPr>
        <p:spPr>
          <a:xfrm>
            <a:off x="1784298" y="356063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6AF5D5D-EEE3-4FC2-9AA3-2A79BEEFD85F}"/>
              </a:ext>
            </a:extLst>
          </p:cNvPr>
          <p:cNvCxnSpPr>
            <a:cxnSpLocks/>
          </p:cNvCxnSpPr>
          <p:nvPr/>
        </p:nvCxnSpPr>
        <p:spPr bwMode="auto">
          <a:xfrm flipH="1">
            <a:off x="543750" y="1607104"/>
            <a:ext cx="237114" cy="174569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530CEDE1-448C-433D-9B90-64EFB93E1996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2: Access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Register Alias Table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0420CFD-7C0E-4B5F-9946-59FF0245E8A4}"/>
              </a:ext>
            </a:extLst>
          </p:cNvPr>
          <p:cNvCxnSpPr>
            <a:cxnSpLocks/>
          </p:cNvCxnSpPr>
          <p:nvPr/>
        </p:nvCxnSpPr>
        <p:spPr bwMode="auto">
          <a:xfrm flipH="1">
            <a:off x="609600" y="1607869"/>
            <a:ext cx="546675" cy="201203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lowchart: Process 70">
            <a:extLst>
              <a:ext uri="{FF2B5EF4-FFF2-40B4-BE49-F238E27FC236}">
                <a16:creationId xmlns:a16="http://schemas.microsoft.com/office/drawing/2014/main" id="{40AFB291-F701-4D75-87B8-648662447F51}"/>
              </a:ext>
            </a:extLst>
          </p:cNvPr>
          <p:cNvSpPr/>
          <p:nvPr/>
        </p:nvSpPr>
        <p:spPr bwMode="auto">
          <a:xfrm>
            <a:off x="4038600" y="1335395"/>
            <a:ext cx="4795578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3: Put source registers into reservation station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AF2AF4-CDD1-41D2-A5C7-BB1937836236}"/>
              </a:ext>
            </a:extLst>
          </p:cNvPr>
          <p:cNvSpPr txBox="1"/>
          <p:nvPr/>
        </p:nvSpPr>
        <p:spPr>
          <a:xfrm>
            <a:off x="965090" y="330464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1E9F0F7-1862-4CAA-AF7F-8BED221B58CE}"/>
              </a:ext>
            </a:extLst>
          </p:cNvPr>
          <p:cNvSpPr txBox="1"/>
          <p:nvPr/>
        </p:nvSpPr>
        <p:spPr>
          <a:xfrm>
            <a:off x="968598" y="3561869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0C6941-F685-4F37-9385-F51FC7A304B8}"/>
              </a:ext>
            </a:extLst>
          </p:cNvPr>
          <p:cNvSpPr txBox="1"/>
          <p:nvPr/>
        </p:nvSpPr>
        <p:spPr>
          <a:xfrm>
            <a:off x="6418138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3A9D336-5450-4EEB-BCA2-393268A790BA}"/>
              </a:ext>
            </a:extLst>
          </p:cNvPr>
          <p:cNvSpPr txBox="1"/>
          <p:nvPr/>
        </p:nvSpPr>
        <p:spPr>
          <a:xfrm>
            <a:off x="7569944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E30AAF8-1531-4E8F-8F85-74914F18202E}"/>
              </a:ext>
            </a:extLst>
          </p:cNvPr>
          <p:cNvSpPr/>
          <p:nvPr/>
        </p:nvSpPr>
        <p:spPr bwMode="auto">
          <a:xfrm>
            <a:off x="1776041" y="1348597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2" name="Flowchart: Process 81">
            <a:extLst>
              <a:ext uri="{FF2B5EF4-FFF2-40B4-BE49-F238E27FC236}">
                <a16:creationId xmlns:a16="http://schemas.microsoft.com/office/drawing/2014/main" id="{17F80AF9-7888-462A-86C0-05416C7D9139}"/>
              </a:ext>
            </a:extLst>
          </p:cNvPr>
          <p:cNvSpPr/>
          <p:nvPr/>
        </p:nvSpPr>
        <p:spPr bwMode="auto">
          <a:xfrm>
            <a:off x="4038600" y="1705341"/>
            <a:ext cx="4795577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Step 4: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destination register R3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6A13AD9-4ED5-4741-93BC-E431E800451D}"/>
              </a:ext>
            </a:extLst>
          </p:cNvPr>
          <p:cNvSpPr txBox="1"/>
          <p:nvPr/>
        </p:nvSpPr>
        <p:spPr>
          <a:xfrm>
            <a:off x="923942" y="382347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DAD2886-1D63-4A5F-8D71-D3C7A8ACFC42}"/>
              </a:ext>
            </a:extLst>
          </p:cNvPr>
          <p:cNvSpPr txBox="1"/>
          <p:nvPr/>
        </p:nvSpPr>
        <p:spPr>
          <a:xfrm>
            <a:off x="1381123" y="382347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AC460F2-6FBE-4EC1-9A6F-C471108D2551}"/>
              </a:ext>
            </a:extLst>
          </p:cNvPr>
          <p:cNvCxnSpPr>
            <a:cxnSpLocks/>
            <a:stCxn id="77" idx="1"/>
          </p:cNvCxnSpPr>
          <p:nvPr/>
        </p:nvCxnSpPr>
        <p:spPr bwMode="auto">
          <a:xfrm flipH="1">
            <a:off x="662307" y="1474597"/>
            <a:ext cx="1113734" cy="2419611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lowchart: Process 87">
            <a:extLst>
              <a:ext uri="{FF2B5EF4-FFF2-40B4-BE49-F238E27FC236}">
                <a16:creationId xmlns:a16="http://schemas.microsoft.com/office/drawing/2014/main" id="{C3C2A707-EBF4-4C40-BC83-AEEA7AA6D3C0}"/>
              </a:ext>
            </a:extLst>
          </p:cNvPr>
          <p:cNvSpPr/>
          <p:nvPr/>
        </p:nvSpPr>
        <p:spPr bwMode="auto">
          <a:xfrm>
            <a:off x="4040700" y="2125472"/>
            <a:ext cx="4795577" cy="743607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R3 is now renamed to x.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Its new value will produced by the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reservation station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that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identified by tag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DB1769D-2F7A-4088-B90E-6DDE1C45CC11}"/>
              </a:ext>
            </a:extLst>
          </p:cNvPr>
          <p:cNvSpPr txBox="1"/>
          <p:nvPr/>
        </p:nvSpPr>
        <p:spPr>
          <a:xfrm>
            <a:off x="1755165" y="3823479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3FCD5CAB-EC1D-4A6D-8222-B0DF58A56A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33600" y="3256793"/>
            <a:ext cx="4517818" cy="170202"/>
          </a:xfrm>
          <a:prstGeom prst="bentConnector4">
            <a:avLst>
              <a:gd name="adj1" fmla="val 10785"/>
              <a:gd name="adj2" fmla="val 170886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F8844277-6775-4990-BC09-24962429A4AB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198" y="3256793"/>
            <a:ext cx="5656691" cy="423392"/>
          </a:xfrm>
          <a:prstGeom prst="bentConnector4">
            <a:avLst>
              <a:gd name="adj1" fmla="val 6107"/>
              <a:gd name="adj2" fmla="val 153993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owchart: Process 187">
            <a:extLst>
              <a:ext uri="{FF2B5EF4-FFF2-40B4-BE49-F238E27FC236}">
                <a16:creationId xmlns:a16="http://schemas.microsoft.com/office/drawing/2014/main" id="{1A4C3F08-BC2A-164E-B1B2-61FEB4406340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x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2" name="Flowchart: Process 11">
            <a:extLst>
              <a:ext uri="{FF2B5EF4-FFF2-40B4-BE49-F238E27FC236}">
                <a16:creationId xmlns:a16="http://schemas.microsoft.com/office/drawing/2014/main" id="{89065568-9BC0-C341-9C53-1CE180C5DEC0}"/>
              </a:ext>
            </a:extLst>
          </p:cNvPr>
          <p:cNvSpPr/>
          <p:nvPr/>
        </p:nvSpPr>
        <p:spPr bwMode="auto">
          <a:xfrm>
            <a:off x="4038600" y="539307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1: Check if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 reservation station available. Yes: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3" name="Flowchart: Process 54">
            <a:extLst>
              <a:ext uri="{FF2B5EF4-FFF2-40B4-BE49-F238E27FC236}">
                <a16:creationId xmlns:a16="http://schemas.microsoft.com/office/drawing/2014/main" id="{08FDFED5-C862-5848-A836-0AAFDD7E50EC}"/>
              </a:ext>
            </a:extLst>
          </p:cNvPr>
          <p:cNvSpPr/>
          <p:nvPr/>
        </p:nvSpPr>
        <p:spPr bwMode="auto">
          <a:xfrm>
            <a:off x="4038600" y="569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MUL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747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093 L 0.16042 -0.00186 L 0.16111 -0.0426 L 0.6 -0.0426 L 0.60069 -0.02871 L 0.55694 0.05648 " pathEditMode="relative" rAng="0" ptsTypes="AAAAAA">
                                      <p:cBhvr>
                                        <p:cTn id="5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74" y="78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185 L 0.06858 -0.00278 L 0.06858 -0.0463 L 0.51024 -0.0463 L 0.50955 -0.03148 L 0.54566 0.05648 " pathEditMode="relative" rAng="0" ptsTypes="AAAAA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92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4375 3.7037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85 L 0.14444 0.00046 L 0.14444 -0.09468 L 0.72552 -0.09399 L 0.72552 -0.06621 L 0.68246 0.0199 " pathEditMode="relative" rAng="0" ptsTypes="AAAAAA">
                                      <p:cBhvr>
                                        <p:cTn id="9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5" y="-393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209 L 0.04722 0.00116 C 0.04757 -0.03125 0.04757 -0.06412 0.04792 -0.09652 L 0.62917 -0.09606 L 0.62847 -0.06458 L 0.67188 0.02014 " pathEditMode="relative" rAng="0" ptsTypes="AAAAAA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67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3" grpId="0" animBg="1"/>
      <p:bldP spid="3" grpId="1" animBg="1"/>
      <p:bldP spid="407" grpId="0"/>
      <p:bldP spid="409" grpId="0"/>
      <p:bldP spid="5" grpId="0"/>
      <p:bldP spid="5" grpId="1"/>
      <p:bldP spid="7" grpId="0" animBg="1"/>
      <p:bldP spid="7" grpId="1" animBg="1"/>
      <p:bldP spid="7" grpId="2" animBg="1"/>
      <p:bldP spid="48" grpId="0"/>
      <p:bldP spid="48" grpId="1"/>
      <p:bldP spid="12" grpId="0" animBg="1"/>
      <p:bldP spid="71" grpId="0" animBg="1"/>
      <p:bldP spid="72" grpId="0"/>
      <p:bldP spid="72" grpId="1"/>
      <p:bldP spid="73" grpId="0"/>
      <p:bldP spid="73" grpId="1"/>
      <p:bldP spid="75" grpId="0"/>
      <p:bldP spid="76" grpId="0"/>
      <p:bldP spid="77" grpId="0" animBg="1"/>
      <p:bldP spid="77" grpId="1" animBg="1"/>
      <p:bldP spid="82" grpId="0" animBg="1"/>
      <p:bldP spid="83" grpId="0" animBg="1"/>
      <p:bldP spid="84" grpId="0" animBg="1"/>
      <p:bldP spid="88" grpId="0" animBg="1"/>
      <p:bldP spid="89" grpId="0" animBg="1"/>
      <p:bldP spid="60" grpId="0" animBg="1"/>
      <p:bldP spid="62" grpId="0" animBg="1"/>
      <p:bldP spid="6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23FF5FD9-F4B5-40CD-9C27-4D02F0E23D08}"/>
              </a:ext>
            </a:extLst>
          </p:cNvPr>
          <p:cNvSpPr/>
          <p:nvPr/>
        </p:nvSpPr>
        <p:spPr bwMode="auto">
          <a:xfrm>
            <a:off x="291266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3929DFDE-8D46-4911-A741-06708C01D0E4}"/>
              </a:ext>
            </a:extLst>
          </p:cNvPr>
          <p:cNvSpPr/>
          <p:nvPr/>
        </p:nvSpPr>
        <p:spPr bwMode="auto">
          <a:xfrm>
            <a:off x="228600" y="16002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9" name="Rectangle 48">
            <a:extLst>
              <a:ext uri="{FF2B5EF4-FFF2-40B4-BE49-F238E27FC236}">
                <a16:creationId xmlns:a16="http://schemas.microsoft.com/office/drawing/2014/main" id="{CDFC79D4-F0D6-4806-BBCC-A199E0E36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0" name="Rectangle 29">
            <a:extLst>
              <a:ext uri="{FF2B5EF4-FFF2-40B4-BE49-F238E27FC236}">
                <a16:creationId xmlns:a16="http://schemas.microsoft.com/office/drawing/2014/main" id="{8456C1BF-C019-45CA-9136-7AF43E602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1" name="Rectangle 48">
            <a:extLst>
              <a:ext uri="{FF2B5EF4-FFF2-40B4-BE49-F238E27FC236}">
                <a16:creationId xmlns:a16="http://schemas.microsoft.com/office/drawing/2014/main" id="{603066F0-C071-4BB9-915E-ED891C4BA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2" name="Rectangle 48">
            <a:extLst>
              <a:ext uri="{FF2B5EF4-FFF2-40B4-BE49-F238E27FC236}">
                <a16:creationId xmlns:a16="http://schemas.microsoft.com/office/drawing/2014/main" id="{970BA58B-509E-4458-8B4B-FA40620B2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3" name="Rectangle 48">
            <a:extLst>
              <a:ext uri="{FF2B5EF4-FFF2-40B4-BE49-F238E27FC236}">
                <a16:creationId xmlns:a16="http://schemas.microsoft.com/office/drawing/2014/main" id="{ACFC700F-1EF3-4765-B4A7-89DB13F1E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Rectangle 48">
            <a:extLst>
              <a:ext uri="{FF2B5EF4-FFF2-40B4-BE49-F238E27FC236}">
                <a16:creationId xmlns:a16="http://schemas.microsoft.com/office/drawing/2014/main" id="{62E8CF34-1D1A-44E1-81AE-291184DC8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Rectangle 48">
            <a:extLst>
              <a:ext uri="{FF2B5EF4-FFF2-40B4-BE49-F238E27FC236}">
                <a16:creationId xmlns:a16="http://schemas.microsoft.com/office/drawing/2014/main" id="{6B08EDC5-DFB0-47A0-8E71-4AD7900E0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51C6B3D4-7C07-43B9-B55C-DCA3270DFBA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187" name="Rectangle 186">
            <a:extLst>
              <a:ext uri="{FF2B5EF4-FFF2-40B4-BE49-F238E27FC236}">
                <a16:creationId xmlns:a16="http://schemas.microsoft.com/office/drawing/2014/main" id="{D79341E3-A419-4C56-9CF3-925D692A30C7}"/>
              </a:ext>
            </a:extLst>
          </p:cNvPr>
          <p:cNvSpPr/>
          <p:nvPr/>
        </p:nvSpPr>
        <p:spPr bwMode="auto">
          <a:xfrm>
            <a:off x="654050" y="1600615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2530E4D-1EB1-450C-A4BC-72386443623B}"/>
              </a:ext>
            </a:extLst>
          </p:cNvPr>
          <p:cNvCxnSpPr>
            <a:cxnSpLocks/>
            <a:stCxn id="399" idx="3"/>
          </p:cNvCxnSpPr>
          <p:nvPr/>
        </p:nvCxnSpPr>
        <p:spPr bwMode="auto">
          <a:xfrm>
            <a:off x="3247944" y="1453562"/>
            <a:ext cx="2695656" cy="2337797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4F09920A-CAF9-4459-9B60-3F06EB82400C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Check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eadiness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(Both sources ready?)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Wakeup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55332E5-4317-4977-A449-28523CD77AD3}"/>
              </a:ext>
            </a:extLst>
          </p:cNvPr>
          <p:cNvSpPr/>
          <p:nvPr/>
        </p:nvSpPr>
        <p:spPr bwMode="auto">
          <a:xfrm>
            <a:off x="6149328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065807-1C63-465B-A6FE-F51FB6C9C960}"/>
              </a:ext>
            </a:extLst>
          </p:cNvPr>
          <p:cNvSpPr/>
          <p:nvPr/>
        </p:nvSpPr>
        <p:spPr bwMode="auto">
          <a:xfrm>
            <a:off x="7293565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8" name="Flowchart: Process 57">
            <a:extLst>
              <a:ext uri="{FF2B5EF4-FFF2-40B4-BE49-F238E27FC236}">
                <a16:creationId xmlns:a16="http://schemas.microsoft.com/office/drawing/2014/main" id="{CB2DE2A7-4F65-45C8-8690-6CF4656EB0C6}"/>
              </a:ext>
            </a:extLst>
          </p:cNvPr>
          <p:cNvSpPr/>
          <p:nvPr/>
        </p:nvSpPr>
        <p:spPr bwMode="auto">
          <a:xfrm>
            <a:off x="4038601" y="132739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Ready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Dispatch the instruction to the MUL unit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568478F-4B8D-4469-AE9B-6B012870F72E}"/>
              </a:ext>
            </a:extLst>
          </p:cNvPr>
          <p:cNvCxnSpPr>
            <a:cxnSpLocks/>
            <a:endCxn id="27" idx="0"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91725A1F-25DF-47F9-995B-45A048556D8A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A20FCD02-C900-44EA-8D2B-646E61AA5C33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0" descr="Stopwatch">
            <a:extLst>
              <a:ext uri="{FF2B5EF4-FFF2-40B4-BE49-F238E27FC236}">
                <a16:creationId xmlns:a16="http://schemas.microsoft.com/office/drawing/2014/main" id="{0706BF34-FB3E-449F-9C37-A612AB1AC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8668" y="5233489"/>
            <a:ext cx="204227" cy="20422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DAD7AA2-B2FB-4D2C-B62C-5418AB4F7312}"/>
              </a:ext>
            </a:extLst>
          </p:cNvPr>
          <p:cNvSpPr txBox="1"/>
          <p:nvPr/>
        </p:nvSpPr>
        <p:spPr>
          <a:xfrm>
            <a:off x="7926704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6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7E9E085F-F14A-4274-B49B-317457535F86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9800" y="3198590"/>
            <a:ext cx="1371600" cy="741386"/>
          </a:xfrm>
          <a:prstGeom prst="bentConnector4">
            <a:avLst>
              <a:gd name="adj1" fmla="val 15661"/>
              <a:gd name="adj2" fmla="val 122911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378BF2A0-F2C9-4026-8C0E-3C30926E0097}"/>
              </a:ext>
            </a:extLst>
          </p:cNvPr>
          <p:cNvSpPr txBox="1"/>
          <p:nvPr/>
        </p:nvSpPr>
        <p:spPr>
          <a:xfrm>
            <a:off x="963792" y="38122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BE45038-E1BE-4DC6-83F9-E2C7A459CC9B}"/>
              </a:ext>
            </a:extLst>
          </p:cNvPr>
          <p:cNvSpPr txBox="1"/>
          <p:nvPr/>
        </p:nvSpPr>
        <p:spPr>
          <a:xfrm>
            <a:off x="1381123" y="3809171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45C38157-3789-488E-902B-8A9E2C83979C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2838" y="3198590"/>
            <a:ext cx="2500215" cy="973769"/>
          </a:xfrm>
          <a:prstGeom prst="bentConnector4">
            <a:avLst>
              <a:gd name="adj1" fmla="val 15981"/>
              <a:gd name="adj2" fmla="val 12771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953EA394-6903-43E8-B70A-4CB4E0D59FA7}"/>
              </a:ext>
            </a:extLst>
          </p:cNvPr>
          <p:cNvSpPr txBox="1"/>
          <p:nvPr/>
        </p:nvSpPr>
        <p:spPr>
          <a:xfrm>
            <a:off x="1779202" y="4063438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40995A8-CEAD-4A75-86AC-0B76AFFFC580}"/>
              </a:ext>
            </a:extLst>
          </p:cNvPr>
          <p:cNvSpPr txBox="1"/>
          <p:nvPr/>
        </p:nvSpPr>
        <p:spPr>
          <a:xfrm>
            <a:off x="965898" y="406681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A3E4C95A-BDFB-4EFF-BB9D-84A9820A192A}"/>
              </a:ext>
            </a:extLst>
          </p:cNvPr>
          <p:cNvSpPr txBox="1"/>
          <p:nvPr/>
        </p:nvSpPr>
        <p:spPr>
          <a:xfrm>
            <a:off x="4520276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0EB1C67-9747-46F4-8148-261402CDF56D}"/>
              </a:ext>
            </a:extLst>
          </p:cNvPr>
          <p:cNvSpPr/>
          <p:nvPr/>
        </p:nvSpPr>
        <p:spPr bwMode="auto">
          <a:xfrm>
            <a:off x="1776041" y="1600200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0EBF90D4-1BFD-4300-A178-30DA109443F2}"/>
              </a:ext>
            </a:extLst>
          </p:cNvPr>
          <p:cNvCxnSpPr>
            <a:cxnSpLocks/>
          </p:cNvCxnSpPr>
          <p:nvPr/>
        </p:nvCxnSpPr>
        <p:spPr bwMode="auto">
          <a:xfrm flipH="1">
            <a:off x="654050" y="1852200"/>
            <a:ext cx="1121991" cy="2567400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AD52EB46-1E91-4BA2-866E-3F156376EF9C}"/>
              </a:ext>
            </a:extLst>
          </p:cNvPr>
          <p:cNvSpPr txBox="1"/>
          <p:nvPr/>
        </p:nvSpPr>
        <p:spPr>
          <a:xfrm>
            <a:off x="923942" y="432950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7ED4016-D035-4B12-89A9-664436456991}"/>
              </a:ext>
            </a:extLst>
          </p:cNvPr>
          <p:cNvSpPr txBox="1"/>
          <p:nvPr/>
        </p:nvSpPr>
        <p:spPr>
          <a:xfrm>
            <a:off x="1381123" y="432950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8A1B2D4-A203-45BB-9BF5-1CE5E07AA83F}"/>
              </a:ext>
            </a:extLst>
          </p:cNvPr>
          <p:cNvSpPr txBox="1"/>
          <p:nvPr/>
        </p:nvSpPr>
        <p:spPr>
          <a:xfrm>
            <a:off x="1755165" y="4330700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" name="Flowchart: Process 146">
            <a:extLst>
              <a:ext uri="{FF2B5EF4-FFF2-40B4-BE49-F238E27FC236}">
                <a16:creationId xmlns:a16="http://schemas.microsoft.com/office/drawing/2014/main" id="{CB25D2B1-66BE-44F4-869C-D300B7D96F1F}"/>
              </a:ext>
            </a:extLst>
          </p:cNvPr>
          <p:cNvSpPr/>
          <p:nvPr/>
        </p:nvSpPr>
        <p:spPr bwMode="auto">
          <a:xfrm>
            <a:off x="4038601" y="168905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Same Steps 1-4 for ADD… Rename R5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39DC553D-CF2F-4BDA-9954-2676932822E2}"/>
              </a:ext>
            </a:extLst>
          </p:cNvPr>
          <p:cNvCxnSpPr>
            <a:cxnSpLocks/>
          </p:cNvCxnSpPr>
          <p:nvPr/>
        </p:nvCxnSpPr>
        <p:spPr bwMode="auto">
          <a:xfrm flipH="1">
            <a:off x="1644594" y="3845716"/>
            <a:ext cx="1176515" cy="573884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lowchart: Process 146">
            <a:extLst>
              <a:ext uri="{FF2B5EF4-FFF2-40B4-BE49-F238E27FC236}">
                <a16:creationId xmlns:a16="http://schemas.microsoft.com/office/drawing/2014/main" id="{C4AE780C-7074-B94B-B5F7-7BEEEEF2225E}"/>
              </a:ext>
            </a:extLst>
          </p:cNvPr>
          <p:cNvSpPr/>
          <p:nvPr/>
        </p:nvSpPr>
        <p:spPr bwMode="auto">
          <a:xfrm>
            <a:off x="2540182" y="6068548"/>
            <a:ext cx="6146618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RS a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cannot execute in the next cycle: one source is not valid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4" name="Flowchart: Process 54">
            <a:extLst>
              <a:ext uri="{FF2B5EF4-FFF2-40B4-BE49-F238E27FC236}">
                <a16:creationId xmlns:a16="http://schemas.microsoft.com/office/drawing/2014/main" id="{EFDEBB8A-5006-D84E-B3CE-32EBB54AE3D4}"/>
              </a:ext>
            </a:extLst>
          </p:cNvPr>
          <p:cNvSpPr/>
          <p:nvPr/>
        </p:nvSpPr>
        <p:spPr bwMode="auto">
          <a:xfrm>
            <a:off x="4041446" y="13088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MUL in RS x starts executing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5" name="Flowchart: Process 54">
            <a:extLst>
              <a:ext uri="{FF2B5EF4-FFF2-40B4-BE49-F238E27FC236}">
                <a16:creationId xmlns:a16="http://schemas.microsoft.com/office/drawing/2014/main" id="{ACDB9FB4-B1BC-CA41-8B0D-2547DF2CF629}"/>
              </a:ext>
            </a:extLst>
          </p:cNvPr>
          <p:cNvSpPr/>
          <p:nvPr/>
        </p:nvSpPr>
        <p:spPr bwMode="auto">
          <a:xfrm>
            <a:off x="4038600" y="44341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2. ADD 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350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15 L 0.09514 0.00069 C 0.09514 -0.04491 0.09531 -0.09051 0.09548 -0.13588 L 0.22014 -0.13727 L 0.22083 -0.11227 L 0.21666 -0.01598 " pathEditMode="relative" rAng="0" ptsTypes="AAAAAA">
                                      <p:cBhvr>
                                        <p:cTn id="89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9" y="-692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162 L 0.1408 -0.00278 L 0.14045 -0.1375 L 0.26736 -0.13658 L 0.26736 -0.11296 L 0.22257 -0.01644 " pathEditMode="relative" rAng="0" ptsTypes="AAAAAA">
                                      <p:cBhvr>
                                        <p:cTn id="9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4375 -3.7037E-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46 L 0.1599 0.00046 L 0.1599 -0.19885 L 0.3901 -0.19815 C 0.38976 -0.18195 0.38976 -0.16528 0.38941 -0.14908 L 0.34948 -0.05324 " pathEditMode="relative" rAng="0" ptsTypes="AAAAAA">
                                      <p:cBhvr>
                                        <p:cTn id="10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9" y="-997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09 L 0.06875 0.00301 C 0.06892 -0.06365 0.0691 -0.13032 0.06927 -0.19699 L 0.29896 -0.19768 L 0.29792 -0.14791 L 0.33802 -0.05393 " pathEditMode="relative" rAng="0" ptsTypes="AAAAAA">
                                      <p:cBhvr>
                                        <p:cTn id="109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185" grpId="0" animBg="1"/>
      <p:bldP spid="185" grpId="1" animBg="1"/>
      <p:bldP spid="399" grpId="0"/>
      <p:bldP spid="401" grpId="0"/>
      <p:bldP spid="402" grpId="0"/>
      <p:bldP spid="187" grpId="0" animBg="1"/>
      <p:bldP spid="187" grpId="1" animBg="1"/>
      <p:bldP spid="187" grpId="2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42" grpId="0"/>
      <p:bldP spid="112" grpId="0"/>
      <p:bldP spid="112" grpId="1"/>
      <p:bldP spid="113" grpId="0"/>
      <p:bldP spid="113" grpId="1"/>
      <p:bldP spid="137" grpId="0"/>
      <p:bldP spid="137" grpId="1"/>
      <p:bldP spid="138" grpId="0"/>
      <p:bldP spid="138" grpId="1"/>
      <p:bldP spid="139" grpId="0"/>
      <p:bldP spid="140" grpId="0" animBg="1"/>
      <p:bldP spid="140" grpId="1" animBg="1"/>
      <p:bldP spid="144" grpId="0" animBg="1"/>
      <p:bldP spid="145" grpId="0" animBg="1"/>
      <p:bldP spid="146" grpId="0" animBg="1"/>
      <p:bldP spid="147" grpId="0" animBg="1"/>
      <p:bldP spid="73" grpId="0" animBg="1"/>
      <p:bldP spid="74" grpId="0" animBg="1"/>
      <p:bldP spid="7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3E52303C-EF3A-40E0-8ECE-49696D977DB4}"/>
              </a:ext>
            </a:extLst>
          </p:cNvPr>
          <p:cNvSpPr/>
          <p:nvPr/>
        </p:nvSpPr>
        <p:spPr bwMode="auto">
          <a:xfrm>
            <a:off x="228600" y="187017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72707B-B44D-4197-BA04-42E70BD05C1C}"/>
              </a:ext>
            </a:extLst>
          </p:cNvPr>
          <p:cNvSpPr/>
          <p:nvPr/>
        </p:nvSpPr>
        <p:spPr bwMode="auto">
          <a:xfrm>
            <a:off x="3233128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1" name="Rectangle 48">
            <a:extLst>
              <a:ext uri="{FF2B5EF4-FFF2-40B4-BE49-F238E27FC236}">
                <a16:creationId xmlns:a16="http://schemas.microsoft.com/office/drawing/2014/main" id="{142C9FB2-4DFA-45FE-9967-3D16C5807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2" name="Rectangle 29">
            <a:extLst>
              <a:ext uri="{FF2B5EF4-FFF2-40B4-BE49-F238E27FC236}">
                <a16:creationId xmlns:a16="http://schemas.microsoft.com/office/drawing/2014/main" id="{13C845B4-BBD0-4E88-86A5-1201EC939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3" name="Rectangle 48">
            <a:extLst>
              <a:ext uri="{FF2B5EF4-FFF2-40B4-BE49-F238E27FC236}">
                <a16:creationId xmlns:a16="http://schemas.microsoft.com/office/drawing/2014/main" id="{4FC63368-BB30-4160-8128-E1956EDEE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4" name="Rectangle 48">
            <a:extLst>
              <a:ext uri="{FF2B5EF4-FFF2-40B4-BE49-F238E27FC236}">
                <a16:creationId xmlns:a16="http://schemas.microsoft.com/office/drawing/2014/main" id="{5A872067-9D5D-455D-B495-E18252EE3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5" name="Rectangle 48">
            <a:extLst>
              <a:ext uri="{FF2B5EF4-FFF2-40B4-BE49-F238E27FC236}">
                <a16:creationId xmlns:a16="http://schemas.microsoft.com/office/drawing/2014/main" id="{EB1BAB0E-8365-4C09-B376-99F62A1D9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6" name="Rectangle 48">
            <a:extLst>
              <a:ext uri="{FF2B5EF4-FFF2-40B4-BE49-F238E27FC236}">
                <a16:creationId xmlns:a16="http://schemas.microsoft.com/office/drawing/2014/main" id="{CABB04FE-6DE0-4414-A1A8-D9186CBEA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7" name="Rectangle 48">
            <a:extLst>
              <a:ext uri="{FF2B5EF4-FFF2-40B4-BE49-F238E27FC236}">
                <a16:creationId xmlns:a16="http://schemas.microsoft.com/office/drawing/2014/main" id="{D449F55E-6A28-4068-9352-3D600B69D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0C6F85A7-7770-4B31-A94D-B01A1CFAADB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FF9119BE-54AB-4CFA-9022-3FF299A895AB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w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aits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because one source is not valid.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463F55AF-AED4-4689-B152-1B93BBC4D06E}"/>
              </a:ext>
            </a:extLst>
          </p:cNvPr>
          <p:cNvSpPr/>
          <p:nvPr/>
        </p:nvSpPr>
        <p:spPr bwMode="auto">
          <a:xfrm>
            <a:off x="656106" y="1867862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F690379E-9152-4D12-8A7A-50522EDAE15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8007" y="3195413"/>
            <a:ext cx="1441493" cy="506079"/>
          </a:xfrm>
          <a:prstGeom prst="bentConnector4">
            <a:avLst>
              <a:gd name="adj1" fmla="val 44053"/>
              <a:gd name="adj2" fmla="val 12108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TextBox 202">
            <a:extLst>
              <a:ext uri="{FF2B5EF4-FFF2-40B4-BE49-F238E27FC236}">
                <a16:creationId xmlns:a16="http://schemas.microsoft.com/office/drawing/2014/main" id="{7CF00258-FA02-4382-8759-E8A764E74247}"/>
              </a:ext>
            </a:extLst>
          </p:cNvPr>
          <p:cNvSpPr txBox="1"/>
          <p:nvPr/>
        </p:nvSpPr>
        <p:spPr>
          <a:xfrm>
            <a:off x="1781583" y="3560733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CE4A84F4-E4CA-4EAE-A3FD-20D8E91A2FC8}"/>
              </a:ext>
            </a:extLst>
          </p:cNvPr>
          <p:cNvSpPr txBox="1"/>
          <p:nvPr/>
        </p:nvSpPr>
        <p:spPr>
          <a:xfrm>
            <a:off x="965898" y="356172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CD25FC68-D780-4806-8640-8EF91DC305B7}"/>
              </a:ext>
            </a:extLst>
          </p:cNvPr>
          <p:cNvSpPr txBox="1"/>
          <p:nvPr/>
        </p:nvSpPr>
        <p:spPr>
          <a:xfrm>
            <a:off x="3362897" y="3950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F3238EB8-9817-4A36-B332-0D77D591FD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6879" y="3195413"/>
            <a:ext cx="2577412" cy="1509732"/>
          </a:xfrm>
          <a:prstGeom prst="bentConnector4">
            <a:avLst>
              <a:gd name="adj1" fmla="val 15558"/>
              <a:gd name="adj2" fmla="val 115142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A909E2CE-5FE6-4FE9-97C4-B78A8B276504}"/>
              </a:ext>
            </a:extLst>
          </p:cNvPr>
          <p:cNvSpPr txBox="1"/>
          <p:nvPr/>
        </p:nvSpPr>
        <p:spPr>
          <a:xfrm>
            <a:off x="1779615" y="456819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7E6C9DC4-3715-4D51-8839-B36F4E17078D}"/>
              </a:ext>
            </a:extLst>
          </p:cNvPr>
          <p:cNvSpPr txBox="1"/>
          <p:nvPr/>
        </p:nvSpPr>
        <p:spPr>
          <a:xfrm>
            <a:off x="963930" y="4569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185D8ADA-A9FE-42F8-905B-BD68F58FFA41}"/>
              </a:ext>
            </a:extLst>
          </p:cNvPr>
          <p:cNvSpPr txBox="1"/>
          <p:nvPr/>
        </p:nvSpPr>
        <p:spPr>
          <a:xfrm>
            <a:off x="4514850" y="3949687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862B9A9B-47CB-46C7-98DF-F36A8E9BE059}"/>
              </a:ext>
            </a:extLst>
          </p:cNvPr>
          <p:cNvSpPr/>
          <p:nvPr/>
        </p:nvSpPr>
        <p:spPr bwMode="auto">
          <a:xfrm>
            <a:off x="1774745" y="1874343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6" name="Flowchart: Process 215">
            <a:extLst>
              <a:ext uri="{FF2B5EF4-FFF2-40B4-BE49-F238E27FC236}">
                <a16:creationId xmlns:a16="http://schemas.microsoft.com/office/drawing/2014/main" id="{486F418E-D10B-42EC-A8E8-4F13DD045922}"/>
              </a:ext>
            </a:extLst>
          </p:cNvPr>
          <p:cNvSpPr/>
          <p:nvPr/>
        </p:nvSpPr>
        <p:spPr bwMode="auto">
          <a:xfrm>
            <a:off x="4038601" y="1346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R7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b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0F169859-79BF-476B-AA8A-F6721E4194AF}"/>
              </a:ext>
            </a:extLst>
          </p:cNvPr>
          <p:cNvSpPr txBox="1"/>
          <p:nvPr/>
        </p:nvSpPr>
        <p:spPr>
          <a:xfrm>
            <a:off x="923942" y="482917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1C305F61-95D0-4870-B67D-9825EB06DCDB}"/>
              </a:ext>
            </a:extLst>
          </p:cNvPr>
          <p:cNvSpPr txBox="1"/>
          <p:nvPr/>
        </p:nvSpPr>
        <p:spPr>
          <a:xfrm>
            <a:off x="1381123" y="482917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8B28EA2F-DFF4-46AB-81E2-FB0A3946E692}"/>
              </a:ext>
            </a:extLst>
          </p:cNvPr>
          <p:cNvSpPr txBox="1"/>
          <p:nvPr/>
        </p:nvSpPr>
        <p:spPr>
          <a:xfrm>
            <a:off x="1758950" y="4832731"/>
            <a:ext cx="475488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" name="Flowchart: Process 187">
            <a:extLst>
              <a:ext uri="{FF2B5EF4-FFF2-40B4-BE49-F238E27FC236}">
                <a16:creationId xmlns:a16="http://schemas.microsoft.com/office/drawing/2014/main" id="{207477D8-4893-3C47-A601-8040B500F8AE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b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Flowchart: Process 187">
            <a:extLst>
              <a:ext uri="{FF2B5EF4-FFF2-40B4-BE49-F238E27FC236}">
                <a16:creationId xmlns:a16="http://schemas.microsoft.com/office/drawing/2014/main" id="{E89D36E6-09D9-3D4F-88A0-32F085178741}"/>
              </a:ext>
            </a:extLst>
          </p:cNvPr>
          <p:cNvSpPr/>
          <p:nvPr/>
        </p:nvSpPr>
        <p:spPr bwMode="auto">
          <a:xfrm>
            <a:off x="3126105" y="639624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 will be executed out of order in the next cycle.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536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85 L 0.18229 -0.00024 L 0.18229 -0.08982 L 0.27188 -0.08982 L 0.27083 -0.07593 L 0.22344 0.05601 " pathEditMode="relative" rAng="0" ptsTypes="AAAAAA">
                                      <p:cBhvr>
                                        <p:cTn id="42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187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232 L 0.09045 0.00093 L 0.08837 -0.08865 L 0.17726 -0.08865 L 0.17726 -0.07685 L 0.21129 0.05649 " pathEditMode="relative" rAng="0" ptsTypes="AAAAAA">
                                      <p:cBhvr>
                                        <p:cTn id="44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0.04375 -7.40741E-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208 L 0.15625 0.00092 L 0.15711 -0.25348 L 0.39357 -0.25348 L 0.39357 -0.22292 L 0.34965 -0.09075 " pathEditMode="relative" ptsTypes="AAAAAA">
                                      <p:cBhvr>
                                        <p:cTn id="62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416 L 0.06233 0.00231 L 0.06267 -0.24954 L 0.29983 -0.24954 L 0.30069 -0.2213 L 0.33785 -0.09028 " pathEditMode="relative" rAng="0" ptsTypes="AAAAAA">
                                      <p:cBhvr>
                                        <p:cTn id="64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0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92" grpId="1" animBg="1"/>
      <p:bldP spid="185" grpId="0" animBg="1"/>
      <p:bldP spid="391" grpId="0"/>
      <p:bldP spid="393" grpId="0"/>
      <p:bldP spid="394" grpId="0"/>
      <p:bldP spid="395" grpId="0"/>
      <p:bldP spid="188" grpId="0" animBg="1"/>
      <p:bldP spid="191" grpId="0" animBg="1"/>
      <p:bldP spid="191" grpId="1" animBg="1"/>
      <p:bldP spid="191" grpId="2" animBg="1"/>
      <p:bldP spid="203" grpId="0"/>
      <p:bldP spid="203" grpId="1"/>
      <p:bldP spid="204" grpId="0"/>
      <p:bldP spid="204" grpId="1"/>
      <p:bldP spid="205" grpId="0"/>
      <p:bldP spid="212" grpId="0"/>
      <p:bldP spid="212" grpId="1"/>
      <p:bldP spid="213" grpId="0"/>
      <p:bldP spid="213" grpId="1"/>
      <p:bldP spid="214" grpId="0"/>
      <p:bldP spid="215" grpId="0" animBg="1"/>
      <p:bldP spid="215" grpId="1" animBg="1"/>
      <p:bldP spid="216" grpId="0" animBg="1"/>
      <p:bldP spid="217" grpId="0" animBg="1"/>
      <p:bldP spid="218" grpId="0" animBg="1"/>
      <p:bldP spid="219" grpId="0" animBg="1"/>
      <p:bldP spid="71" grpId="0" animBg="1"/>
      <p:bldP spid="7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142B0EFD-9B5D-4AC5-85FC-75F5D9A0D9AE}"/>
              </a:ext>
            </a:extLst>
          </p:cNvPr>
          <p:cNvSpPr/>
          <p:nvPr/>
        </p:nvSpPr>
        <p:spPr bwMode="auto">
          <a:xfrm>
            <a:off x="228600" y="21336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9A5C5B3F-729A-40A0-955E-2A0F7EA80F30}"/>
              </a:ext>
            </a:extLst>
          </p:cNvPr>
          <p:cNvSpPr/>
          <p:nvPr/>
        </p:nvSpPr>
        <p:spPr bwMode="auto">
          <a:xfrm>
            <a:off x="356588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1" name="Rectangle 48">
            <a:extLst>
              <a:ext uri="{FF2B5EF4-FFF2-40B4-BE49-F238E27FC236}">
                <a16:creationId xmlns:a16="http://schemas.microsoft.com/office/drawing/2014/main" id="{948C3007-FCCB-4C6E-AC3E-7A3E53F18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2" name="Rectangle 29">
            <a:extLst>
              <a:ext uri="{FF2B5EF4-FFF2-40B4-BE49-F238E27FC236}">
                <a16:creationId xmlns:a16="http://schemas.microsoft.com/office/drawing/2014/main" id="{99A1184C-590C-48A6-B563-6107C0ED8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3" name="Rectangle 48">
            <a:extLst>
              <a:ext uri="{FF2B5EF4-FFF2-40B4-BE49-F238E27FC236}">
                <a16:creationId xmlns:a16="http://schemas.microsoft.com/office/drawing/2014/main" id="{F7C02F4A-2BDB-4EDC-B5CD-C21DA4AA5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4" name="Rectangle 48">
            <a:extLst>
              <a:ext uri="{FF2B5EF4-FFF2-40B4-BE49-F238E27FC236}">
                <a16:creationId xmlns:a16="http://schemas.microsoft.com/office/drawing/2014/main" id="{BDA0FFCA-B617-4185-A4E4-C01BE10E6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" name="Rectangle 48">
            <a:extLst>
              <a:ext uri="{FF2B5EF4-FFF2-40B4-BE49-F238E27FC236}">
                <a16:creationId xmlns:a16="http://schemas.microsoft.com/office/drawing/2014/main" id="{D0A0FC86-ADFC-4188-A139-A27828021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6" name="Rectangle 48">
            <a:extLst>
              <a:ext uri="{FF2B5EF4-FFF2-40B4-BE49-F238E27FC236}">
                <a16:creationId xmlns:a16="http://schemas.microsoft.com/office/drawing/2014/main" id="{C1B0E32B-96BA-4122-95E4-2EEAEF749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7" name="Rectangle 48">
            <a:extLst>
              <a:ext uri="{FF2B5EF4-FFF2-40B4-BE49-F238E27FC236}">
                <a16:creationId xmlns:a16="http://schemas.microsoft.com/office/drawing/2014/main" id="{1BCD692A-E03D-446D-805F-8727CCA16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C70D80D-C8E4-476F-8497-D2B601EB3C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67A56D39-A013-4D09-843C-C55401CDA7B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69072BEB-2E10-4756-BBBD-B0FD664C446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327879AD-2F10-43BC-B041-EB1619DCABE1}"/>
              </a:ext>
            </a:extLst>
          </p:cNvPr>
          <p:cNvSpPr txBox="1"/>
          <p:nvPr/>
        </p:nvSpPr>
        <p:spPr>
          <a:xfrm>
            <a:off x="3724069" y="4203234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687716-C634-41FA-AC58-471CFD7DBCDE}"/>
              </a:ext>
            </a:extLst>
          </p:cNvPr>
          <p:cNvSpPr txBox="1"/>
          <p:nvPr/>
        </p:nvSpPr>
        <p:spPr>
          <a:xfrm>
            <a:off x="3003694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BB1DFE0-41D7-4E09-9CF2-87112B5DADBC}"/>
              </a:ext>
            </a:extLst>
          </p:cNvPr>
          <p:cNvSpPr txBox="1"/>
          <p:nvPr/>
        </p:nvSpPr>
        <p:spPr>
          <a:xfrm>
            <a:off x="3364509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352702-953F-4410-9672-362BCC0B2F86}"/>
              </a:ext>
            </a:extLst>
          </p:cNvPr>
          <p:cNvSpPr txBox="1"/>
          <p:nvPr/>
        </p:nvSpPr>
        <p:spPr>
          <a:xfrm>
            <a:off x="4875010" y="420370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BF0ECF3-48A6-4DE6-A633-EF8B07B732F3}"/>
              </a:ext>
            </a:extLst>
          </p:cNvPr>
          <p:cNvSpPr txBox="1"/>
          <p:nvPr/>
        </p:nvSpPr>
        <p:spPr>
          <a:xfrm>
            <a:off x="4154635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6C13BB80-6ECE-464A-9365-5DC3B58717B0}"/>
              </a:ext>
            </a:extLst>
          </p:cNvPr>
          <p:cNvSpPr txBox="1"/>
          <p:nvPr/>
        </p:nvSpPr>
        <p:spPr>
          <a:xfrm>
            <a:off x="4515450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82581DD1-48D7-4838-B40A-6511E5D11931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70266" y="4170791"/>
            <a:ext cx="840755" cy="804954"/>
          </a:xfrm>
          <a:prstGeom prst="bentConnector3">
            <a:avLst>
              <a:gd name="adj1" fmla="val 76623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8F4833E-2FEE-4BD4-B631-2F430F031560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617668" y="4490264"/>
            <a:ext cx="840755" cy="202854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4E0C198-45D9-4B59-8969-86E87393FF02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400059" y="4302695"/>
            <a:ext cx="840756" cy="541146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14" name="Graphic 213" descr="Stopwatch">
            <a:extLst>
              <a:ext uri="{FF2B5EF4-FFF2-40B4-BE49-F238E27FC236}">
                <a16:creationId xmlns:a16="http://schemas.microsoft.com/office/drawing/2014/main" id="{07505238-922C-4028-A39C-280605A66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0600" y="5233489"/>
            <a:ext cx="204227" cy="204227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ABE52089-0B75-40CB-8200-0BD3C1B990C2}"/>
              </a:ext>
            </a:extLst>
          </p:cNvPr>
          <p:cNvSpPr txBox="1"/>
          <p:nvPr/>
        </p:nvSpPr>
        <p:spPr>
          <a:xfrm>
            <a:off x="4898636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B0E87A5B-7095-4BA7-825C-53BFDB8CCB9C}"/>
              </a:ext>
            </a:extLst>
          </p:cNvPr>
          <p:cNvSpPr txBox="1"/>
          <p:nvPr/>
        </p:nvSpPr>
        <p:spPr>
          <a:xfrm>
            <a:off x="923942" y="558641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9BF4FD8-64A9-4B91-BB9F-FA0EDE52EF77}"/>
              </a:ext>
            </a:extLst>
          </p:cNvPr>
          <p:cNvSpPr txBox="1"/>
          <p:nvPr/>
        </p:nvSpPr>
        <p:spPr>
          <a:xfrm>
            <a:off x="1381123" y="558641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5B122844-CC92-48AC-8B42-B415EAEADE69}"/>
              </a:ext>
            </a:extLst>
          </p:cNvPr>
          <p:cNvSpPr txBox="1"/>
          <p:nvPr/>
        </p:nvSpPr>
        <p:spPr>
          <a:xfrm>
            <a:off x="1758950" y="558997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8" name="Flowchart: Process 187">
            <a:extLst>
              <a:ext uri="{FF2B5EF4-FFF2-40B4-BE49-F238E27FC236}">
                <a16:creationId xmlns:a16="http://schemas.microsoft.com/office/drawing/2014/main" id="{944D43BB-1DC3-6A4B-AC01-A3C24DC2A457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c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7097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184" grpId="0" animBg="1"/>
      <p:bldP spid="351" grpId="0"/>
      <p:bldP spid="353" grpId="0"/>
      <p:bldP spid="354" grpId="0"/>
      <p:bldP spid="355" grpId="0"/>
      <p:bldP spid="356" grpId="0"/>
      <p:bldP spid="188" grpId="0"/>
      <p:bldP spid="189" grpId="0"/>
      <p:bldP spid="190" grpId="0"/>
      <p:bldP spid="191" grpId="0"/>
      <p:bldP spid="192" grpId="0"/>
      <p:bldP spid="193" grpId="0"/>
      <p:bldP spid="215" grpId="0"/>
      <p:bldP spid="215" grpId="1"/>
      <p:bldP spid="216" grpId="0" animBg="1"/>
      <p:bldP spid="217" grpId="0" animBg="1"/>
      <p:bldP spid="218" grpId="0" animBg="1"/>
      <p:bldP spid="7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9FA51B6F-BED3-4F82-B3AC-891D63BC57DD}"/>
              </a:ext>
            </a:extLst>
          </p:cNvPr>
          <p:cNvSpPr/>
          <p:nvPr/>
        </p:nvSpPr>
        <p:spPr bwMode="auto">
          <a:xfrm>
            <a:off x="228600" y="236855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35DD9F92-B5B3-4AA1-86ED-96B87693B1D3}"/>
              </a:ext>
            </a:extLst>
          </p:cNvPr>
          <p:cNvSpPr/>
          <p:nvPr/>
        </p:nvSpPr>
        <p:spPr bwMode="auto">
          <a:xfrm>
            <a:off x="389608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3" name="Rectangle 48">
            <a:extLst>
              <a:ext uri="{FF2B5EF4-FFF2-40B4-BE49-F238E27FC236}">
                <a16:creationId xmlns:a16="http://schemas.microsoft.com/office/drawing/2014/main" id="{DB108FB9-796F-4D35-BC0A-CC0464243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4" name="Rectangle 29">
            <a:extLst>
              <a:ext uri="{FF2B5EF4-FFF2-40B4-BE49-F238E27FC236}">
                <a16:creationId xmlns:a16="http://schemas.microsoft.com/office/drawing/2014/main" id="{B433B9A4-94B1-4C87-A6E1-55518397A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5" name="Rectangle 48">
            <a:extLst>
              <a:ext uri="{FF2B5EF4-FFF2-40B4-BE49-F238E27FC236}">
                <a16:creationId xmlns:a16="http://schemas.microsoft.com/office/drawing/2014/main" id="{01CE9CD9-3BA8-48AF-97F3-8DBD484E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6" name="Rectangle 48">
            <a:extLst>
              <a:ext uri="{FF2B5EF4-FFF2-40B4-BE49-F238E27FC236}">
                <a16:creationId xmlns:a16="http://schemas.microsoft.com/office/drawing/2014/main" id="{615243F1-AB54-43A6-B06A-0C6CE1214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7" name="Rectangle 48">
            <a:extLst>
              <a:ext uri="{FF2B5EF4-FFF2-40B4-BE49-F238E27FC236}">
                <a16:creationId xmlns:a16="http://schemas.microsoft.com/office/drawing/2014/main" id="{28949A8F-4EB4-4CC9-BBAF-C67DBBE38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Rectangle 48">
            <a:extLst>
              <a:ext uri="{FF2B5EF4-FFF2-40B4-BE49-F238E27FC236}">
                <a16:creationId xmlns:a16="http://schemas.microsoft.com/office/drawing/2014/main" id="{B8EFCFE0-6C94-4A1A-8750-7EBCECD3A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9" name="Rectangle 48">
            <a:extLst>
              <a:ext uri="{FF2B5EF4-FFF2-40B4-BE49-F238E27FC236}">
                <a16:creationId xmlns:a16="http://schemas.microsoft.com/office/drawing/2014/main" id="{B3BB5F8C-F65C-4C77-9345-C1A084715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316E65DD-D278-411B-9595-689F76F19DE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50E5612-8DFF-4F7D-ACD4-A1DAF7BF28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7C4D56D-B72A-4D1C-972E-BDCD3A391EB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D3FA2D67-83DD-474A-B516-4DF71D204B97}"/>
              </a:ext>
            </a:extLst>
          </p:cNvPr>
          <p:cNvSpPr txBox="1"/>
          <p:nvPr/>
        </p:nvSpPr>
        <p:spPr>
          <a:xfrm>
            <a:off x="923942" y="583957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DA5F7FE-680C-4F9B-BFAA-AC1869362299}"/>
              </a:ext>
            </a:extLst>
          </p:cNvPr>
          <p:cNvSpPr txBox="1"/>
          <p:nvPr/>
        </p:nvSpPr>
        <p:spPr>
          <a:xfrm>
            <a:off x="1381123" y="583957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091B5EAD-65E4-4F88-8504-CA723489802E}"/>
              </a:ext>
            </a:extLst>
          </p:cNvPr>
          <p:cNvSpPr txBox="1"/>
          <p:nvPr/>
        </p:nvSpPr>
        <p:spPr>
          <a:xfrm>
            <a:off x="6785420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F8885AD8-5B76-49E3-8D7C-8456B08CC8FA}"/>
              </a:ext>
            </a:extLst>
          </p:cNvPr>
          <p:cNvSpPr txBox="1"/>
          <p:nvPr/>
        </p:nvSpPr>
        <p:spPr>
          <a:xfrm>
            <a:off x="6060281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E3FBF21-786A-4952-8AD4-5D5C047847A4}"/>
              </a:ext>
            </a:extLst>
          </p:cNvPr>
          <p:cNvSpPr txBox="1"/>
          <p:nvPr/>
        </p:nvSpPr>
        <p:spPr>
          <a:xfrm>
            <a:off x="6421096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71C8CEC-591B-4618-A107-94F8E8958569}"/>
              </a:ext>
            </a:extLst>
          </p:cNvPr>
          <p:cNvSpPr txBox="1"/>
          <p:nvPr/>
        </p:nvSpPr>
        <p:spPr>
          <a:xfrm>
            <a:off x="7211222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E96DBD40-556D-4981-86D6-2A269AAAAC87}"/>
              </a:ext>
            </a:extLst>
          </p:cNvPr>
          <p:cNvSpPr txBox="1"/>
          <p:nvPr/>
        </p:nvSpPr>
        <p:spPr>
          <a:xfrm>
            <a:off x="7572037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87EDB61-27A4-4041-A49A-5475633A8E92}"/>
              </a:ext>
            </a:extLst>
          </p:cNvPr>
          <p:cNvSpPr txBox="1"/>
          <p:nvPr/>
        </p:nvSpPr>
        <p:spPr>
          <a:xfrm>
            <a:off x="7939123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C95728BD-DC72-4820-AFAC-4066732F8711}"/>
              </a:ext>
            </a:extLst>
          </p:cNvPr>
          <p:cNvSpPr txBox="1"/>
          <p:nvPr/>
        </p:nvSpPr>
        <p:spPr>
          <a:xfrm>
            <a:off x="1758950" y="5843123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35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187" grpId="0" animBg="1"/>
      <p:bldP spid="343" grpId="0"/>
      <p:bldP spid="345" grpId="0"/>
      <p:bldP spid="346" grpId="0"/>
      <p:bldP spid="347" grpId="0"/>
      <p:bldP spid="348" grpId="0"/>
      <p:bldP spid="349" grpId="0"/>
      <p:bldP spid="188" grpId="0" animBg="1"/>
      <p:bldP spid="189" grpId="0" animBg="1"/>
      <p:bldP spid="190" grpId="0" animBg="1"/>
      <p:bldP spid="191" grpId="0"/>
      <p:bldP spid="192" grpId="0"/>
      <p:bldP spid="194" grpId="0"/>
      <p:bldP spid="195" grpId="0"/>
      <p:bldP spid="196" grpId="0" animBg="1"/>
      <p:bldP spid="19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89" name="Flowchart: Process 54">
            <a:extLst>
              <a:ext uri="{FF2B5EF4-FFF2-40B4-BE49-F238E27FC236}">
                <a16:creationId xmlns:a16="http://schemas.microsoft.com/office/drawing/2014/main" id="{9A383878-C859-924C-A837-4996325EC514}"/>
              </a:ext>
            </a:extLst>
          </p:cNvPr>
          <p:cNvSpPr/>
          <p:nvPr/>
        </p:nvSpPr>
        <p:spPr bwMode="auto">
          <a:xfrm>
            <a:off x="4038600" y="133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All 6 instructions are now decoded and renamed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0" name="Flowchart: Process 54">
            <a:extLst>
              <a:ext uri="{FF2B5EF4-FFF2-40B4-BE49-F238E27FC236}">
                <a16:creationId xmlns:a16="http://schemas.microsoft.com/office/drawing/2014/main" id="{1355E7AF-795A-0E44-B2BD-54B9AB483051}"/>
              </a:ext>
            </a:extLst>
          </p:cNvPr>
          <p:cNvSpPr/>
          <p:nvPr/>
        </p:nvSpPr>
        <p:spPr bwMode="auto">
          <a:xfrm>
            <a:off x="4038600" y="514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Note what happened to R5!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953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87" grpId="0" animBg="1"/>
      <p:bldP spid="335" grpId="0"/>
      <p:bldP spid="337" grpId="0"/>
      <p:bldP spid="338" grpId="0"/>
      <p:bldP spid="339" grpId="0"/>
      <p:bldP spid="340" grpId="0"/>
      <p:bldP spid="341" grpId="0"/>
      <p:bldP spid="188" grpId="0" animBg="1"/>
      <p:bldP spid="189" grpId="0"/>
      <p:bldP spid="190" grpId="0"/>
      <p:bldP spid="191" grpId="0"/>
      <p:bldP spid="192" grpId="0"/>
      <p:bldP spid="193" grpId="0" animBg="1"/>
      <p:bldP spid="194" grpId="0" animBg="1"/>
      <p:bldP spid="195" grpId="0" animBg="1"/>
      <p:bldP spid="196" grpId="0" animBg="1"/>
      <p:bldP spid="89" grpId="0" animBg="1"/>
      <p:bldP spid="9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3017972" y="3636399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375772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(First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MUL’s tag (x)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83EFCCF2-A18E-437E-A295-347993C25FB7}"/>
              </a:ext>
            </a:extLst>
          </p:cNvPr>
          <p:cNvSpPr txBox="1"/>
          <p:nvPr/>
        </p:nvSpPr>
        <p:spPr>
          <a:xfrm>
            <a:off x="72942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 in RS x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76EF95C2-17C0-44AB-9054-121C968EBDC0}"/>
              </a:ext>
            </a:extLst>
          </p:cNvPr>
          <p:cNvSpPr txBox="1"/>
          <p:nvPr/>
        </p:nvSpPr>
        <p:spPr>
          <a:xfrm>
            <a:off x="685461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MUL’s result (2)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382446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C08A808E-2BC7-430C-A0A5-BABC47D4EC45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44745" y="1629763"/>
            <a:ext cx="2838533" cy="5442753"/>
          </a:xfrm>
          <a:prstGeom prst="bentConnector3">
            <a:avLst>
              <a:gd name="adj1" fmla="val 121252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6787214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x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61" name="Connector: Elbow 160">
            <a:extLst>
              <a:ext uri="{FF2B5EF4-FFF2-40B4-BE49-F238E27FC236}">
                <a16:creationId xmlns:a16="http://schemas.microsoft.com/office/drawing/2014/main" id="{6A79C87D-2A48-4982-9F54-8871A06677AA}"/>
              </a:ext>
            </a:extLst>
          </p:cNvPr>
          <p:cNvCxnSpPr>
            <a:cxnSpLocks/>
          </p:cNvCxnSpPr>
          <p:nvPr/>
        </p:nvCxnSpPr>
        <p:spPr bwMode="auto">
          <a:xfrm rot="5400000" flipH="1">
            <a:off x="3306349" y="1676436"/>
            <a:ext cx="2797744" cy="5427676"/>
          </a:xfrm>
          <a:prstGeom prst="bentConnector3">
            <a:avLst>
              <a:gd name="adj1" fmla="val -1566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042933" y="2951762"/>
            <a:ext cx="1855104" cy="1943912"/>
          </a:xfrm>
          <a:prstGeom prst="bentConnector3">
            <a:avLst>
              <a:gd name="adj1" fmla="val 2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3027552" y="3714750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3730082" y="371595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3828014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7237222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3824461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3372904" y="3714353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Flowchart: Process 187">
            <a:extLst>
              <a:ext uri="{FF2B5EF4-FFF2-40B4-BE49-F238E27FC236}">
                <a16:creationId xmlns:a16="http://schemas.microsoft.com/office/drawing/2014/main" id="{73AB8A7F-5BBE-4D43-98E7-749D20EC6710}"/>
              </a:ext>
            </a:extLst>
          </p:cNvPr>
          <p:cNvSpPr/>
          <p:nvPr/>
        </p:nvSpPr>
        <p:spPr bwMode="auto">
          <a:xfrm>
            <a:off x="2518507" y="6558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596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23 L 0.00017 0.05116 L -0.59288 0.05208 C -0.59271 -0.06621 -0.59253 -0.18449 -0.59219 -0.3025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218 -0.30255 C -0.59236 -0.35278 -0.59236 -0.40301 -0.59236 -0.45301 L -0.37638 -0.45116 L -0.37638 -0.32084 " pathEditMode="relative" rAng="0" ptsTypes="AAAA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21 -0.32222 L -0.37621 -0.1713 " pathEditMode="relative" ptsTypes="AA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96 -0.30278 L -0.59149 -0.45278 L -0.24844 -0.45 L -0.24844 -0.17408 " pathEditMode="relative" ptsTypes="AAAA"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566 -0.3 L -0.59288 -0.45093 L -0.04288 -0.45185 C -0.04253 -0.35996 -0.04201 -0.26806 -0.04149 -0.17593 " pathEditMode="relative" ptsTypes="AAAA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27 -0.30278 L -0.59219 -0.45185 L 0.08629 -0.45 C 0.08663 -0.35741 0.08715 -0.26482 0.08767 -0.17222 " pathEditMode="relative" ptsTypes="AAAA">
                                      <p:cBhvr>
                                        <p:cTn id="1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08 L 0.00017 0.03078 L -0.59358 0.03171 L -0.59358 -0.30255 " pathEditMode="relative" rAng="0" ptsTypes="AAAA">
                                      <p:cBhvr>
                                        <p:cTn id="136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358 -0.30255 C -0.59341 -0.35023 -0.59514 -0.39352 -0.5948 -0.44028 L -0.38177 -0.44121 C -0.38212 -0.3882 -0.3816 -0.3706 -0.38177 -0.3169 " pathEditMode="relative" rAng="0" ptsTypes="AAAA">
                                      <p:cBhvr>
                                        <p:cTn id="15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7" grpId="0" animBg="1"/>
      <p:bldP spid="327" grpId="0"/>
      <p:bldP spid="188" grpId="0" animBg="1"/>
      <p:bldP spid="15" grpId="0"/>
      <p:bldP spid="15" grpId="1"/>
      <p:bldP spid="202" grpId="0"/>
      <p:bldP spid="208" grpId="0"/>
      <p:bldP spid="208" grpId="1"/>
      <p:bldP spid="209" grpId="0" animBg="1"/>
      <p:bldP spid="210" grpId="0"/>
      <p:bldP spid="210" grpId="1"/>
      <p:bldP spid="211" grpId="0" animBg="1"/>
      <p:bldP spid="212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367" grpId="0" animBg="1"/>
      <p:bldP spid="366" grpId="0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368" grpId="0" animBg="1"/>
      <p:bldP spid="10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>
            <a:off x="1998529" y="2996166"/>
            <a:ext cx="4985583" cy="1847718"/>
          </a:xfrm>
          <a:prstGeom prst="bentConnector3">
            <a:avLst>
              <a:gd name="adj1" fmla="val 10004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6080156" y="3887205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476641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(Second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66379" y="6283416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ADD’s tag (b)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531317" y="4572868"/>
            <a:ext cx="1011968" cy="180983"/>
          </a:xfrm>
          <a:prstGeom prst="bentConnector3">
            <a:avLst>
              <a:gd name="adj1" fmla="val 73880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306144" y="4398132"/>
            <a:ext cx="1011970" cy="530459"/>
          </a:xfrm>
          <a:prstGeom prst="bentConnector3">
            <a:avLst>
              <a:gd name="adj1" fmla="val 7581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794170" y="4271194"/>
            <a:ext cx="1011968" cy="784331"/>
          </a:xfrm>
          <a:prstGeom prst="bentConnector3">
            <a:avLst>
              <a:gd name="adj1" fmla="val 73235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 in RS b is also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ADD’s result (8)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483315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6089736" y="3965556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6789392" y="396994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6432214" y="3961812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Rectangle 48">
            <a:extLst>
              <a:ext uri="{FF2B5EF4-FFF2-40B4-BE49-F238E27FC236}">
                <a16:creationId xmlns:a16="http://schemas.microsoft.com/office/drawing/2014/main" id="{74CB8AA8-53B1-42D6-AC1F-C7D9FD6C7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Rectangle 48">
            <a:extLst>
              <a:ext uri="{FF2B5EF4-FFF2-40B4-BE49-F238E27FC236}">
                <a16:creationId xmlns:a16="http://schemas.microsoft.com/office/drawing/2014/main" id="{A4385044-8579-4A24-831C-25088DDF4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C64AC14-E014-40AF-A7A6-CC5BC5FA8A05}"/>
              </a:ext>
            </a:extLst>
          </p:cNvPr>
          <p:cNvSpPr txBox="1"/>
          <p:nvPr/>
        </p:nvSpPr>
        <p:spPr>
          <a:xfrm>
            <a:off x="42144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6C7D63D-475A-4A56-8B1F-C1CE4875C49E}"/>
              </a:ext>
            </a:extLst>
          </p:cNvPr>
          <p:cNvSpPr txBox="1"/>
          <p:nvPr/>
        </p:nvSpPr>
        <p:spPr>
          <a:xfrm>
            <a:off x="378135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1" name="Connector: Elbow 130">
            <a:extLst>
              <a:ext uri="{FF2B5EF4-FFF2-40B4-BE49-F238E27FC236}">
                <a16:creationId xmlns:a16="http://schemas.microsoft.com/office/drawing/2014/main" id="{4E0F02D7-EF35-46DE-9684-9A9B9689679F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1306792" y="3184584"/>
            <a:ext cx="2850600" cy="2345178"/>
          </a:xfrm>
          <a:prstGeom prst="bentConnector3">
            <a:avLst>
              <a:gd name="adj1" fmla="val -2148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3707727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DE8F9532-89A4-46B8-8CFC-610BE57CC15B}"/>
              </a:ext>
            </a:extLst>
          </p:cNvPr>
          <p:cNvCxnSpPr>
            <a:cxnSpLocks/>
            <a:stCxn id="114" idx="0"/>
          </p:cNvCxnSpPr>
          <p:nvPr/>
        </p:nvCxnSpPr>
        <p:spPr bwMode="auto">
          <a:xfrm rot="16200000" flipV="1">
            <a:off x="1803429" y="3198824"/>
            <a:ext cx="2739818" cy="2343990"/>
          </a:xfrm>
          <a:prstGeom prst="bentConnector3">
            <a:avLst>
              <a:gd name="adj1" fmla="val -25569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483315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4157735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8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482959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" name="Flowchart: Process 187">
            <a:extLst>
              <a:ext uri="{FF2B5EF4-FFF2-40B4-BE49-F238E27FC236}">
                <a16:creationId xmlns:a16="http://schemas.microsoft.com/office/drawing/2014/main" id="{D7D9E922-F7F8-A346-9DE3-401C008FFF40}"/>
              </a:ext>
            </a:extLst>
          </p:cNvPr>
          <p:cNvSpPr/>
          <p:nvPr/>
        </p:nvSpPr>
        <p:spPr bwMode="auto">
          <a:xfrm>
            <a:off x="3276600" y="6533999"/>
            <a:ext cx="5286456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still NOT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563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7 L 1.11111E-6 0.05555 L -0.25504 0.05555 C -0.25538 -0.01435 -0.25556 -0.08426 -0.25573 -0.15394 " pathEditMode="relative" ptsTypes="AA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15394 L -0.25573 -0.45023 L -0.03924 -0.45116 L -0.04011 -0.1731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04 -0.45023 L 0.08941 -0.45116 L 0.08785 -0.17408 " pathEditMode="relative" ptsTypes="AAA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44931 L 0.29427 -0.45023 L 0.29427 -0.27963 " pathEditMode="relative" ptsTypes="AAA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427 -0.28449 C 0.29444 -0.24769 0.29462 -0.21111 0.29496 -0.17408 " pathEditMode="relative" ptsTypes="AA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0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73 -0.45023 L 0.42361 -0.44931 C 0.42309 -0.35718 0.42257 -0.26505 0.42205 -0.17292 " pathEditMode="relative" ptsTypes="AAA">
                                      <p:cBhvr>
                                        <p:cTn id="1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255 L -0.00052 0.06134 L -0.25694 0.06018 L -0.25694 -0.15301 " pathEditMode="relative" ptsTypes="AAAA">
                                      <p:cBhvr>
                                        <p:cTn id="12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94 -0.15579 L -0.25694 -0.43959 L 0.29011 -0.43959 C 0.29045 -0.38704 0.29063 -0.33426 0.29097 -0.28172 " pathEditMode="relative" ptsTypes="AAAA">
                                      <p:cBhvr>
                                        <p:cTn id="14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0"/>
                            </p:stCondLst>
                            <p:childTnLst>
                              <p:par>
                                <p:cTn id="16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8" grpId="0" animBg="1"/>
      <p:bldP spid="15" grpId="0"/>
      <p:bldP spid="15" grpId="1"/>
      <p:bldP spid="202" grpId="0"/>
      <p:bldP spid="209" grpId="0" animBg="1"/>
      <p:bldP spid="211" grpId="0" animBg="1"/>
      <p:bldP spid="212" grpId="0" animBg="1"/>
      <p:bldP spid="367" grpId="0" animBg="1"/>
      <p:bldP spid="366" grpId="0" animBg="1"/>
      <p:bldP spid="368" grpId="0" animBg="1"/>
      <p:bldP spid="109" grpId="0"/>
      <p:bldP spid="114" grpId="0"/>
      <p:bldP spid="114" grpId="1"/>
      <p:bldP spid="115" grpId="0"/>
      <p:bldP spid="115" grpId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1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(Third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9" name="Rectangle 48">
            <a:extLst>
              <a:ext uri="{FF2B5EF4-FFF2-40B4-BE49-F238E27FC236}">
                <a16:creationId xmlns:a16="http://schemas.microsoft.com/office/drawing/2014/main" id="{040D80C0-C403-44E9-99ED-17593D1C7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0" name="Rectangle 48">
            <a:extLst>
              <a:ext uri="{FF2B5EF4-FFF2-40B4-BE49-F238E27FC236}">
                <a16:creationId xmlns:a16="http://schemas.microsoft.com/office/drawing/2014/main" id="{47CF507F-CAA1-4948-A616-409E3C4BB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1" name="Rectangle 48">
            <a:extLst>
              <a:ext uri="{FF2B5EF4-FFF2-40B4-BE49-F238E27FC236}">
                <a16:creationId xmlns:a16="http://schemas.microsoft.com/office/drawing/2014/main" id="{2F3AA7DD-61BD-42A2-AB2E-E4EBE7F7B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2" name="Rectangle 48">
            <a:extLst>
              <a:ext uri="{FF2B5EF4-FFF2-40B4-BE49-F238E27FC236}">
                <a16:creationId xmlns:a16="http://schemas.microsoft.com/office/drawing/2014/main" id="{9EBA70D1-8405-47BD-A9C1-C3226FA13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3" name="Rectangle 48">
            <a:extLst>
              <a:ext uri="{FF2B5EF4-FFF2-40B4-BE49-F238E27FC236}">
                <a16:creationId xmlns:a16="http://schemas.microsoft.com/office/drawing/2014/main" id="{0810E8DA-8DC3-4FE5-9A89-90A722B4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A978F702-E64E-48EF-AF8C-58D888D87FC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BBC7E600-2A0A-4C6A-8D7B-5C101977AC9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38" name="TextBox 137">
            <a:extLst>
              <a:ext uri="{FF2B5EF4-FFF2-40B4-BE49-F238E27FC236}">
                <a16:creationId xmlns:a16="http://schemas.microsoft.com/office/drawing/2014/main" id="{155568ED-41AC-41FF-950A-BC5A3B9DE763}"/>
              </a:ext>
            </a:extLst>
          </p:cNvPr>
          <p:cNvSpPr txBox="1"/>
          <p:nvPr/>
        </p:nvSpPr>
        <p:spPr>
          <a:xfrm>
            <a:off x="1381479" y="483274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711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/>
      <p:bldP spid="332" grpId="0"/>
      <p:bldP spid="3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9FDC269B-6380-144A-89D7-8151CF181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7C981-2B72-A149-8D62-44083326F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563262BD-639D-534B-8860-A1A7071388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59AE769-7523-6B4F-8B77-73FD96590FB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27783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>
            <a:extLst>
              <a:ext uri="{FF2B5EF4-FFF2-40B4-BE49-F238E27FC236}">
                <a16:creationId xmlns:a16="http://schemas.microsoft.com/office/drawing/2014/main" id="{23E3D520-AB43-4A0D-AD56-5DFEDC5D14A7}"/>
              </a:ext>
            </a:extLst>
          </p:cNvPr>
          <p:cNvSpPr/>
          <p:nvPr/>
        </p:nvSpPr>
        <p:spPr bwMode="auto">
          <a:xfrm>
            <a:off x="48975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9" name="Rectangle 48">
            <a:extLst>
              <a:ext uri="{FF2B5EF4-FFF2-40B4-BE49-F238E27FC236}">
                <a16:creationId xmlns:a16="http://schemas.microsoft.com/office/drawing/2014/main" id="{A5F109F5-FEB0-47A5-9D1C-E218C2241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0" name="Rectangle 29">
            <a:extLst>
              <a:ext uri="{FF2B5EF4-FFF2-40B4-BE49-F238E27FC236}">
                <a16:creationId xmlns:a16="http://schemas.microsoft.com/office/drawing/2014/main" id="{0DD24DE9-AB7D-4594-A3FF-8F3F629F8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1" name="Rectangle 48">
            <a:extLst>
              <a:ext uri="{FF2B5EF4-FFF2-40B4-BE49-F238E27FC236}">
                <a16:creationId xmlns:a16="http://schemas.microsoft.com/office/drawing/2014/main" id="{415089C7-3623-4DBD-8368-94D66D7A7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2" name="Rectangle 48">
            <a:extLst>
              <a:ext uri="{FF2B5EF4-FFF2-40B4-BE49-F238E27FC236}">
                <a16:creationId xmlns:a16="http://schemas.microsoft.com/office/drawing/2014/main" id="{FAA34AD9-82AE-47AB-B896-65DCA9864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3" name="Rectangle 48">
            <a:extLst>
              <a:ext uri="{FF2B5EF4-FFF2-40B4-BE49-F238E27FC236}">
                <a16:creationId xmlns:a16="http://schemas.microsoft.com/office/drawing/2014/main" id="{A2152364-4EEA-423A-A044-042BB12C1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4" name="Rectangle 48">
            <a:extLst>
              <a:ext uri="{FF2B5EF4-FFF2-40B4-BE49-F238E27FC236}">
                <a16:creationId xmlns:a16="http://schemas.microsoft.com/office/drawing/2014/main" id="{4B168F5F-8257-4479-BD5E-A95BB36EC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5" name="Rectangle 48">
            <a:extLst>
              <a:ext uri="{FF2B5EF4-FFF2-40B4-BE49-F238E27FC236}">
                <a16:creationId xmlns:a16="http://schemas.microsoft.com/office/drawing/2014/main" id="{8350DDDC-D771-4A59-B0BA-BF11B1535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20BE6255-93D7-4893-A5FB-9FD154FF74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4D88964D-CBE6-469D-9D8F-CB676452CE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CE24DCEE-8460-48C5-B0F1-C855E8971F0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7" name="TextBox 186">
            <a:extLst>
              <a:ext uri="{FF2B5EF4-FFF2-40B4-BE49-F238E27FC236}">
                <a16:creationId xmlns:a16="http://schemas.microsoft.com/office/drawing/2014/main" id="{3085DD50-9A01-41F3-8DCF-D0ED11543BD5}"/>
              </a:ext>
            </a:extLst>
          </p:cNvPr>
          <p:cNvSpPr txBox="1"/>
          <p:nvPr/>
        </p:nvSpPr>
        <p:spPr>
          <a:xfrm>
            <a:off x="7939803" y="396122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13405189-FFBD-4D6A-8D3A-DA437C86C5AB}"/>
              </a:ext>
            </a:extLst>
          </p:cNvPr>
          <p:cNvSpPr txBox="1"/>
          <p:nvPr/>
        </p:nvSpPr>
        <p:spPr>
          <a:xfrm>
            <a:off x="7223001" y="3961210"/>
            <a:ext cx="338328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269BD1-0598-4ECE-9623-5FE4C52CFAA1}"/>
              </a:ext>
            </a:extLst>
          </p:cNvPr>
          <p:cNvSpPr txBox="1"/>
          <p:nvPr/>
        </p:nvSpPr>
        <p:spPr>
          <a:xfrm>
            <a:off x="7577861" y="396121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C5E3D711-5470-4CF3-9F20-0C949C71FE59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5D9196A2-3B44-4C96-A4BC-4B872A2D1B8B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006761DB-DDA7-45C3-B949-FCDC37AC76EE}"/>
              </a:ext>
            </a:extLst>
          </p:cNvPr>
          <p:cNvSpPr txBox="1"/>
          <p:nvPr/>
        </p:nvSpPr>
        <p:spPr>
          <a:xfrm>
            <a:off x="925119" y="5587606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D748772-7613-4D6D-9059-F97122010E2B}"/>
              </a:ext>
            </a:extLst>
          </p:cNvPr>
          <p:cNvSpPr txBox="1"/>
          <p:nvPr/>
        </p:nvSpPr>
        <p:spPr>
          <a:xfrm>
            <a:off x="1381479" y="5587606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D539EA1B-840C-43B7-A0C9-AACB15A33742}"/>
              </a:ext>
            </a:extLst>
          </p:cNvPr>
          <p:cNvSpPr txBox="1"/>
          <p:nvPr/>
        </p:nvSpPr>
        <p:spPr>
          <a:xfrm>
            <a:off x="1756614" y="5587606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4" name="Arrow: Left 103">
            <a:extLst>
              <a:ext uri="{FF2B5EF4-FFF2-40B4-BE49-F238E27FC236}">
                <a16:creationId xmlns:a16="http://schemas.microsoft.com/office/drawing/2014/main" id="{5FFBD6E2-1F3E-4CB9-9D1C-1EC7C752FEFC}"/>
              </a:ext>
            </a:extLst>
          </p:cNvPr>
          <p:cNvSpPr/>
          <p:nvPr/>
        </p:nvSpPr>
        <p:spPr bwMode="auto">
          <a:xfrm>
            <a:off x="5305535" y="1957824"/>
            <a:ext cx="353366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5" name="Flowchart: Process 187">
            <a:extLst>
              <a:ext uri="{FF2B5EF4-FFF2-40B4-BE49-F238E27FC236}">
                <a16:creationId xmlns:a16="http://schemas.microsoft.com/office/drawing/2014/main" id="{823196EC-D692-F948-BDEC-E2D01AD88696}"/>
              </a:ext>
            </a:extLst>
          </p:cNvPr>
          <p:cNvSpPr/>
          <p:nvPr/>
        </p:nvSpPr>
        <p:spPr bwMode="auto">
          <a:xfrm>
            <a:off x="3082344" y="605314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775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319" grpId="0"/>
      <p:bldP spid="321" grpId="0"/>
      <p:bldP spid="322" grpId="0"/>
      <p:bldP spid="323" grpId="0"/>
      <p:bldP spid="324" grpId="0"/>
      <p:bldP spid="325" grpId="0"/>
      <p:bldP spid="187" grpId="0" animBg="1"/>
      <p:bldP spid="188" grpId="0" animBg="1"/>
      <p:bldP spid="189" grpId="0" animBg="1"/>
      <p:bldP spid="190" grpId="0"/>
      <p:bldP spid="190" grpId="1"/>
      <p:bldP spid="191" grpId="0"/>
      <p:bldP spid="191" grpId="1"/>
      <p:bldP spid="192" grpId="0" animBg="1"/>
      <p:bldP spid="193" grpId="0" animBg="1"/>
      <p:bldP spid="194" grpId="0" animBg="1"/>
      <p:bldP spid="104" grpId="0" animBg="1"/>
      <p:bldP spid="104" grpId="1" animBg="1"/>
      <p:bldP spid="10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87145B26-0912-4528-A4DA-9EC6CA3662E0}"/>
              </a:ext>
            </a:extLst>
          </p:cNvPr>
          <p:cNvSpPr/>
          <p:nvPr/>
        </p:nvSpPr>
        <p:spPr bwMode="auto">
          <a:xfrm>
            <a:off x="5231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C1130EF-DF2C-4FF5-98EA-D63735F481D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E2F613E6-5077-4276-A2B0-5322AFB86F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18FF3A21-70FA-48C7-AAEC-5EB108ECBB4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6528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409E924-0B6A-47C3-B8C7-19824FD83551}"/>
              </a:ext>
            </a:extLst>
          </p:cNvPr>
          <p:cNvSpPr/>
          <p:nvPr/>
        </p:nvSpPr>
        <p:spPr bwMode="auto">
          <a:xfrm>
            <a:off x="557611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5D61FAE-400D-4209-BE93-39000CA91D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20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1B8DF64C-1006-4BB9-893A-82675A46BED4}"/>
              </a:ext>
            </a:extLst>
          </p:cNvPr>
          <p:cNvSpPr/>
          <p:nvPr/>
        </p:nvSpPr>
        <p:spPr bwMode="auto">
          <a:xfrm>
            <a:off x="5895429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5" name="Rectangle 48">
            <a:extLst>
              <a:ext uri="{FF2B5EF4-FFF2-40B4-BE49-F238E27FC236}">
                <a16:creationId xmlns:a16="http://schemas.microsoft.com/office/drawing/2014/main" id="{F65421D9-8B0A-424A-89B0-AD5D741C6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Rectangle 29">
            <a:extLst>
              <a:ext uri="{FF2B5EF4-FFF2-40B4-BE49-F238E27FC236}">
                <a16:creationId xmlns:a16="http://schemas.microsoft.com/office/drawing/2014/main" id="{E57C3B8C-5E0B-4C5B-9680-5C95287B6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Rectangle 48">
            <a:extLst>
              <a:ext uri="{FF2B5EF4-FFF2-40B4-BE49-F238E27FC236}">
                <a16:creationId xmlns:a16="http://schemas.microsoft.com/office/drawing/2014/main" id="{97FD98C7-8BD3-4949-AE2C-9702EF434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Rectangle 48">
            <a:extLst>
              <a:ext uri="{FF2B5EF4-FFF2-40B4-BE49-F238E27FC236}">
                <a16:creationId xmlns:a16="http://schemas.microsoft.com/office/drawing/2014/main" id="{4E89CF3D-5E66-4CAB-A515-FB26E67D4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48">
            <a:extLst>
              <a:ext uri="{FF2B5EF4-FFF2-40B4-BE49-F238E27FC236}">
                <a16:creationId xmlns:a16="http://schemas.microsoft.com/office/drawing/2014/main" id="{3C459CAA-ED04-46D8-9E2D-1DC7D2468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Rectangle 48">
            <a:extLst>
              <a:ext uri="{FF2B5EF4-FFF2-40B4-BE49-F238E27FC236}">
                <a16:creationId xmlns:a16="http://schemas.microsoft.com/office/drawing/2014/main" id="{8065915C-C9FA-439F-9F42-8E14F3743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Rectangle 48">
            <a:extLst>
              <a:ext uri="{FF2B5EF4-FFF2-40B4-BE49-F238E27FC236}">
                <a16:creationId xmlns:a16="http://schemas.microsoft.com/office/drawing/2014/main" id="{C72E49F6-5808-422A-9D40-8CC2F6FBC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DC827BA-A43A-47AC-8C34-FB8792FC755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03FAE08-7F48-4FD7-A96B-6AA726AC5CF0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0" name="Table 189">
            <a:extLst>
              <a:ext uri="{FF2B5EF4-FFF2-40B4-BE49-F238E27FC236}">
                <a16:creationId xmlns:a16="http://schemas.microsoft.com/office/drawing/2014/main" id="{96507179-DA28-47BF-A401-CE1195FE09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91" name="TextBox 190">
            <a:extLst>
              <a:ext uri="{FF2B5EF4-FFF2-40B4-BE49-F238E27FC236}">
                <a16:creationId xmlns:a16="http://schemas.microsoft.com/office/drawing/2014/main" id="{31ECEFD3-DBE4-46C1-8D19-EE9FE30B47C9}"/>
              </a:ext>
            </a:extLst>
          </p:cNvPr>
          <p:cNvSpPr txBox="1"/>
          <p:nvPr/>
        </p:nvSpPr>
        <p:spPr>
          <a:xfrm>
            <a:off x="3731077" y="4466419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6033F20-3A05-4530-97E8-6B5C1C7180AD}"/>
              </a:ext>
            </a:extLst>
          </p:cNvPr>
          <p:cNvSpPr txBox="1"/>
          <p:nvPr/>
        </p:nvSpPr>
        <p:spPr>
          <a:xfrm>
            <a:off x="3008320" y="446760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DAF2B110-2388-4DCA-8CFF-3A5FE0B7366B}"/>
              </a:ext>
            </a:extLst>
          </p:cNvPr>
          <p:cNvSpPr txBox="1"/>
          <p:nvPr/>
        </p:nvSpPr>
        <p:spPr>
          <a:xfrm>
            <a:off x="3366904" y="4466012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" name="Arrow: Left 123">
            <a:extLst>
              <a:ext uri="{FF2B5EF4-FFF2-40B4-BE49-F238E27FC236}">
                <a16:creationId xmlns:a16="http://schemas.microsoft.com/office/drawing/2014/main" id="{A7A2A784-A41C-4013-933B-806BF60977F7}"/>
              </a:ext>
            </a:extLst>
          </p:cNvPr>
          <p:cNvSpPr/>
          <p:nvPr/>
        </p:nvSpPr>
        <p:spPr bwMode="auto">
          <a:xfrm>
            <a:off x="6359654" y="1426803"/>
            <a:ext cx="250021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767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297" grpId="0"/>
      <p:bldP spid="300" grpId="0"/>
      <p:bldP spid="301" grpId="0"/>
      <p:bldP spid="188" grpId="0"/>
      <p:bldP spid="188" grpId="1"/>
      <p:bldP spid="189" grpId="0"/>
      <p:bldP spid="189" grpId="1"/>
      <p:bldP spid="191" grpId="0" animBg="1"/>
      <p:bldP spid="192" grpId="0" animBg="1"/>
      <p:bldP spid="193" grpId="0" animBg="1"/>
      <p:bldP spid="124" grpId="0" animBg="1"/>
      <p:bldP spid="124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5A6162CF-5EB2-4E3E-829D-97F6273B38C1}"/>
              </a:ext>
            </a:extLst>
          </p:cNvPr>
          <p:cNvSpPr/>
          <p:nvPr/>
        </p:nvSpPr>
        <p:spPr bwMode="auto">
          <a:xfrm>
            <a:off x="624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1013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92C2F75-53CB-474E-8892-38C40B785A40}"/>
              </a:ext>
            </a:extLst>
          </p:cNvPr>
          <p:cNvSpPr/>
          <p:nvPr/>
        </p:nvSpPr>
        <p:spPr bwMode="auto">
          <a:xfrm>
            <a:off x="65739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44036E5-7471-428A-B245-C7915A8AC5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52C9ADB1-76FB-4A81-8F0E-9C79CFBA2D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758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F73F47FD-89F4-4BF8-AD9D-53A3BF6D6F20}"/>
              </a:ext>
            </a:extLst>
          </p:cNvPr>
          <p:cNvSpPr/>
          <p:nvPr/>
        </p:nvSpPr>
        <p:spPr bwMode="auto">
          <a:xfrm>
            <a:off x="69078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1" name="Rectangle 48">
            <a:extLst>
              <a:ext uri="{FF2B5EF4-FFF2-40B4-BE49-F238E27FC236}">
                <a16:creationId xmlns:a16="http://schemas.microsoft.com/office/drawing/2014/main" id="{7A811C06-55FF-41B5-BA5F-B63B54884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29">
            <a:extLst>
              <a:ext uri="{FF2B5EF4-FFF2-40B4-BE49-F238E27FC236}">
                <a16:creationId xmlns:a16="http://schemas.microsoft.com/office/drawing/2014/main" id="{D072DCC5-89A9-400F-83E6-8595CF4D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48">
            <a:extLst>
              <a:ext uri="{FF2B5EF4-FFF2-40B4-BE49-F238E27FC236}">
                <a16:creationId xmlns:a16="http://schemas.microsoft.com/office/drawing/2014/main" id="{34B1D05F-38BC-430C-8C2C-08AA63900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48">
            <a:extLst>
              <a:ext uri="{FF2B5EF4-FFF2-40B4-BE49-F238E27FC236}">
                <a16:creationId xmlns:a16="http://schemas.microsoft.com/office/drawing/2014/main" id="{BD12DA74-A010-40AD-8ECF-80CDDDD71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48">
            <a:extLst>
              <a:ext uri="{FF2B5EF4-FFF2-40B4-BE49-F238E27FC236}">
                <a16:creationId xmlns:a16="http://schemas.microsoft.com/office/drawing/2014/main" id="{EB0EA52A-BF66-4308-91D8-FAF9ABD56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48">
            <a:extLst>
              <a:ext uri="{FF2B5EF4-FFF2-40B4-BE49-F238E27FC236}">
                <a16:creationId xmlns:a16="http://schemas.microsoft.com/office/drawing/2014/main" id="{9B9978AE-5DA8-4162-9230-87C9D064D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48">
            <a:extLst>
              <a:ext uri="{FF2B5EF4-FFF2-40B4-BE49-F238E27FC236}">
                <a16:creationId xmlns:a16="http://schemas.microsoft.com/office/drawing/2014/main" id="{E8C34CEE-5C20-4A89-BE20-41895F8A5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0939B78-02F8-4F28-8AD6-E74BFD6B9E3C}"/>
              </a:ext>
            </a:extLst>
          </p:cNvPr>
          <p:cNvSpPr txBox="1"/>
          <p:nvPr/>
        </p:nvSpPr>
        <p:spPr>
          <a:xfrm>
            <a:off x="925119" y="584078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D2F752BD-1E9F-4707-827C-DFFC8348F653}"/>
              </a:ext>
            </a:extLst>
          </p:cNvPr>
          <p:cNvSpPr txBox="1"/>
          <p:nvPr/>
        </p:nvSpPr>
        <p:spPr>
          <a:xfrm>
            <a:off x="1381479" y="584078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44107F5D-6500-4BBE-B805-AE9BFCD6FFD5}"/>
              </a:ext>
            </a:extLst>
          </p:cNvPr>
          <p:cNvSpPr txBox="1"/>
          <p:nvPr/>
        </p:nvSpPr>
        <p:spPr>
          <a:xfrm>
            <a:off x="1756614" y="584078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E942A449-5DF1-471B-9A22-F7B2E891A3D2}"/>
              </a:ext>
            </a:extLst>
          </p:cNvPr>
          <p:cNvSpPr txBox="1"/>
          <p:nvPr/>
        </p:nvSpPr>
        <p:spPr>
          <a:xfrm>
            <a:off x="4883622" y="446485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288193D-48CD-4BBD-BE80-BA7B149EF9AE}"/>
              </a:ext>
            </a:extLst>
          </p:cNvPr>
          <p:cNvSpPr txBox="1"/>
          <p:nvPr/>
        </p:nvSpPr>
        <p:spPr>
          <a:xfrm>
            <a:off x="4168011" y="4467600"/>
            <a:ext cx="341883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4E15805-BD0D-4FE8-ABFE-C4657562942A}"/>
              </a:ext>
            </a:extLst>
          </p:cNvPr>
          <p:cNvSpPr txBox="1"/>
          <p:nvPr/>
        </p:nvSpPr>
        <p:spPr>
          <a:xfrm>
            <a:off x="4523022" y="4466012"/>
            <a:ext cx="347472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13CF335-F859-4AAE-B52F-F7218BBAF71D}"/>
              </a:ext>
            </a:extLst>
          </p:cNvPr>
          <p:cNvSpPr txBox="1"/>
          <p:nvPr/>
        </p:nvSpPr>
        <p:spPr>
          <a:xfrm>
            <a:off x="685800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6862879-4991-4F62-8E3E-653861EA9EC0}"/>
              </a:ext>
            </a:extLst>
          </p:cNvPr>
          <p:cNvSpPr txBox="1"/>
          <p:nvPr/>
        </p:nvSpPr>
        <p:spPr>
          <a:xfrm>
            <a:off x="7162800" y="5740728"/>
            <a:ext cx="533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1" name="Arrow: Left 150">
            <a:extLst>
              <a:ext uri="{FF2B5EF4-FFF2-40B4-BE49-F238E27FC236}">
                <a16:creationId xmlns:a16="http://schemas.microsoft.com/office/drawing/2014/main" id="{8EE792EE-6E0C-4A8C-BCC6-E8EA2DBFA155}"/>
              </a:ext>
            </a:extLst>
          </p:cNvPr>
          <p:cNvSpPr/>
          <p:nvPr/>
        </p:nvSpPr>
        <p:spPr bwMode="auto">
          <a:xfrm>
            <a:off x="7343776" y="2150291"/>
            <a:ext cx="1495424" cy="612826"/>
          </a:xfrm>
          <a:prstGeom prst="leftArrow">
            <a:avLst>
              <a:gd name="adj1" fmla="val 50000"/>
              <a:gd name="adj2" fmla="val 47158"/>
            </a:avLst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52" name="Flowchart: Process 187">
            <a:extLst>
              <a:ext uri="{FF2B5EF4-FFF2-40B4-BE49-F238E27FC236}">
                <a16:creationId xmlns:a16="http://schemas.microsoft.com/office/drawing/2014/main" id="{9EDA9D36-D206-F54E-B35B-0F113757CE72}"/>
              </a:ext>
            </a:extLst>
          </p:cNvPr>
          <p:cNvSpPr/>
          <p:nvPr/>
        </p:nvSpPr>
        <p:spPr bwMode="auto">
          <a:xfrm>
            <a:off x="3043238" y="608446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d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8415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76" grpId="0"/>
      <p:bldP spid="277" grpId="0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/>
      <p:bldP spid="194" grpId="1"/>
      <p:bldP spid="195" grpId="0"/>
      <p:bldP spid="195" grpId="1"/>
      <p:bldP spid="151" grpId="0" animBg="1"/>
      <p:bldP spid="151" grpId="1" animBg="1"/>
      <p:bldP spid="15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BB7CE9BD-16A1-41D9-ACE1-86C065BF5C28}"/>
              </a:ext>
            </a:extLst>
          </p:cNvPr>
          <p:cNvSpPr/>
          <p:nvPr/>
        </p:nvSpPr>
        <p:spPr bwMode="auto">
          <a:xfrm>
            <a:off x="7239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42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E9DB4282-DC0A-4AC3-8367-3D0343357A2E}"/>
              </a:ext>
            </a:extLst>
          </p:cNvPr>
          <p:cNvSpPr/>
          <p:nvPr/>
        </p:nvSpPr>
        <p:spPr bwMode="auto">
          <a:xfrm>
            <a:off x="7569747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C16A702F-800F-4C3B-964A-75B6410692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EE6B4C5D-F24A-47A7-B6BB-F69F0A13B8A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595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C879AEDB-E805-8D4C-AADF-20368D00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Review: In-Order Pipeline with Reorder Buffer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0BC4F6C7-1058-9D4F-977F-8D0E21106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Decode (D)</a:t>
            </a:r>
            <a:r>
              <a:rPr lang="en-US" altLang="en-US" sz="2000">
                <a:ea typeface="ＭＳ Ｐゴシック" panose="020B0600070205080204" pitchFamily="34" charset="-128"/>
              </a:rPr>
              <a:t>: Access regfile/ROB, allocate entry in ROB, check if instruction can execute, if so </a:t>
            </a:r>
            <a:r>
              <a:rPr lang="en-US" altLang="en-US" sz="2000" b="1">
                <a:ea typeface="ＭＳ Ｐゴシック" panose="020B0600070205080204" pitchFamily="34" charset="-128"/>
              </a:rPr>
              <a:t>dispatch</a:t>
            </a:r>
            <a:r>
              <a:rPr lang="en-US" altLang="en-US" sz="2000">
                <a:ea typeface="ＭＳ Ｐゴシック" panose="020B0600070205080204" pitchFamily="34" charset="-128"/>
              </a:rPr>
              <a:t> instruction (send to functional unit)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Execute (E)</a:t>
            </a:r>
            <a:r>
              <a:rPr lang="en-US" altLang="en-US" sz="2000">
                <a:ea typeface="ＭＳ Ｐゴシック" panose="020B0600070205080204" pitchFamily="34" charset="-128"/>
              </a:rPr>
              <a:t>: Instructions can complete out-of-order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Completion (R)</a:t>
            </a:r>
            <a:r>
              <a:rPr lang="en-US" altLang="en-US" sz="2000">
                <a:ea typeface="ＭＳ Ｐゴシック" panose="020B0600070205080204" pitchFamily="34" charset="-128"/>
              </a:rPr>
              <a:t>: Write result </a:t>
            </a:r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to reorder buffer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Retirement/Commit (W)</a:t>
            </a:r>
            <a:r>
              <a:rPr lang="en-US" altLang="en-US" sz="2000">
                <a:ea typeface="ＭＳ Ｐゴシック" panose="020B0600070205080204" pitchFamily="34" charset="-128"/>
              </a:rPr>
              <a:t>: Check for exceptions; if none, write result to architectural register file or memory; else, flush pipeline and start from exception handler</a:t>
            </a:r>
          </a:p>
          <a:p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In-order dispatch/execution, out-of-order completion, in-order retirement </a:t>
            </a:r>
          </a:p>
          <a:p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008B7C03-1775-224E-B6EF-96D97AD2B3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08725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F97D8D1-0E00-7442-BFE5-5DD5A80AF32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3796" name="Group 4">
            <a:extLst>
              <a:ext uri="{FF2B5EF4-FFF2-40B4-BE49-F238E27FC236}">
                <a16:creationId xmlns:a16="http://schemas.microsoft.com/office/drawing/2014/main" id="{F93D79EF-FBE1-6942-950E-7E24B12CFF40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4783138"/>
            <a:ext cx="804862" cy="369887"/>
            <a:chOff x="1001099" y="4100530"/>
            <a:chExt cx="805656" cy="369887"/>
          </a:xfrm>
        </p:grpSpPr>
        <p:sp>
          <p:nvSpPr>
            <p:cNvPr id="33843" name="Rectangle 10">
              <a:extLst>
                <a:ext uri="{FF2B5EF4-FFF2-40B4-BE49-F238E27FC236}">
                  <a16:creationId xmlns:a16="http://schemas.microsoft.com/office/drawing/2014/main" id="{01D1BD28-C948-0743-9EBD-190944BE0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3844" name="Rectangle 11">
              <a:extLst>
                <a:ext uri="{FF2B5EF4-FFF2-40B4-BE49-F238E27FC236}">
                  <a16:creationId xmlns:a16="http://schemas.microsoft.com/office/drawing/2014/main" id="{6150FDA3-4F00-094C-9BF1-4FD0BA24A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3797" name="Rectangle 12">
            <a:extLst>
              <a:ext uri="{FF2B5EF4-FFF2-40B4-BE49-F238E27FC236}">
                <a16:creationId xmlns:a16="http://schemas.microsoft.com/office/drawing/2014/main" id="{8C6FCD8C-BABF-994B-AF41-EE39BC9F9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313" y="392112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3798" name="Rectangle 13">
            <a:extLst>
              <a:ext uri="{FF2B5EF4-FFF2-40B4-BE49-F238E27FC236}">
                <a16:creationId xmlns:a16="http://schemas.microsoft.com/office/drawing/2014/main" id="{4991AA82-0AE5-7842-9E8D-505192DA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46196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33799" name="Group 9">
            <a:extLst>
              <a:ext uri="{FF2B5EF4-FFF2-40B4-BE49-F238E27FC236}">
                <a16:creationId xmlns:a16="http://schemas.microsoft.com/office/drawing/2014/main" id="{C8EAE4D8-9BA3-BF4E-8426-4F909B4B18DB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968875"/>
            <a:ext cx="3222625" cy="369888"/>
            <a:chOff x="2783717" y="3915586"/>
            <a:chExt cx="3222624" cy="369887"/>
          </a:xfrm>
        </p:grpSpPr>
        <p:sp>
          <p:nvSpPr>
            <p:cNvPr id="33835" name="Rectangle 12">
              <a:extLst>
                <a:ext uri="{FF2B5EF4-FFF2-40B4-BE49-F238E27FC236}">
                  <a16:creationId xmlns:a16="http://schemas.microsoft.com/office/drawing/2014/main" id="{07D42FF2-0DE4-C24F-8915-CF77F0BEB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6" name="Rectangle 12">
              <a:extLst>
                <a:ext uri="{FF2B5EF4-FFF2-40B4-BE49-F238E27FC236}">
                  <a16:creationId xmlns:a16="http://schemas.microsoft.com/office/drawing/2014/main" id="{323E15C8-84B1-8D42-9558-0CC4138EB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7" name="Rectangle 12">
              <a:extLst>
                <a:ext uri="{FF2B5EF4-FFF2-40B4-BE49-F238E27FC236}">
                  <a16:creationId xmlns:a16="http://schemas.microsoft.com/office/drawing/2014/main" id="{DF3D7649-74F4-A84C-B7CA-7518C4DA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8" name="Rectangle 13">
              <a:extLst>
                <a:ext uri="{FF2B5EF4-FFF2-40B4-BE49-F238E27FC236}">
                  <a16:creationId xmlns:a16="http://schemas.microsoft.com/office/drawing/2014/main" id="{0DADD3FC-FAC3-4642-A628-088889232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9" name="Rectangle 12">
              <a:extLst>
                <a:ext uri="{FF2B5EF4-FFF2-40B4-BE49-F238E27FC236}">
                  <a16:creationId xmlns:a16="http://schemas.microsoft.com/office/drawing/2014/main" id="{52F415E7-6557-8248-8204-C79808F48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0" name="Rectangle 12">
              <a:extLst>
                <a:ext uri="{FF2B5EF4-FFF2-40B4-BE49-F238E27FC236}">
                  <a16:creationId xmlns:a16="http://schemas.microsoft.com/office/drawing/2014/main" id="{146371A1-622F-7144-9986-417C98C13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1" name="Rectangle 12">
              <a:extLst>
                <a:ext uri="{FF2B5EF4-FFF2-40B4-BE49-F238E27FC236}">
                  <a16:creationId xmlns:a16="http://schemas.microsoft.com/office/drawing/2014/main" id="{7D3EA41F-07E2-2540-8B5D-1BFC4E164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2" name="Rectangle 17">
              <a:extLst>
                <a:ext uri="{FF2B5EF4-FFF2-40B4-BE49-F238E27FC236}">
                  <a16:creationId xmlns:a16="http://schemas.microsoft.com/office/drawing/2014/main" id="{5EF59F4D-1BA1-AC44-9A4D-56AB87780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0" name="Group 18">
            <a:extLst>
              <a:ext uri="{FF2B5EF4-FFF2-40B4-BE49-F238E27FC236}">
                <a16:creationId xmlns:a16="http://schemas.microsoft.com/office/drawing/2014/main" id="{C4B5711C-7F02-0641-A803-B3B1B2802282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437063"/>
            <a:ext cx="1611312" cy="374650"/>
            <a:chOff x="2783717" y="3915586"/>
            <a:chExt cx="1611312" cy="374488"/>
          </a:xfrm>
        </p:grpSpPr>
        <p:sp>
          <p:nvSpPr>
            <p:cNvPr id="33831" name="Rectangle 12">
              <a:extLst>
                <a:ext uri="{FF2B5EF4-FFF2-40B4-BE49-F238E27FC236}">
                  <a16:creationId xmlns:a16="http://schemas.microsoft.com/office/drawing/2014/main" id="{37313FDE-956C-0946-A332-A1CEEA2D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2" name="Rectangle 12">
              <a:extLst>
                <a:ext uri="{FF2B5EF4-FFF2-40B4-BE49-F238E27FC236}">
                  <a16:creationId xmlns:a16="http://schemas.microsoft.com/office/drawing/2014/main" id="{6AB97C48-3B33-1F43-8726-12C882112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3" name="Rectangle 12">
              <a:extLst>
                <a:ext uri="{FF2B5EF4-FFF2-40B4-BE49-F238E27FC236}">
                  <a16:creationId xmlns:a16="http://schemas.microsoft.com/office/drawing/2014/main" id="{19FC34E3-3577-6448-8317-3CA36A9BD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4" name="Rectangle 12">
              <a:extLst>
                <a:ext uri="{FF2B5EF4-FFF2-40B4-BE49-F238E27FC236}">
                  <a16:creationId xmlns:a16="http://schemas.microsoft.com/office/drawing/2014/main" id="{41A68ED9-2938-1B42-95EA-C5D7C2C87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1" name="Group 23">
            <a:extLst>
              <a:ext uri="{FF2B5EF4-FFF2-40B4-BE49-F238E27FC236}">
                <a16:creationId xmlns:a16="http://schemas.microsoft.com/office/drawing/2014/main" id="{756DAFB4-12EC-C144-8969-2539F76729FF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5338763"/>
            <a:ext cx="3903662" cy="523875"/>
            <a:chOff x="2783717" y="5184853"/>
            <a:chExt cx="3904221" cy="523220"/>
          </a:xfrm>
        </p:grpSpPr>
        <p:grpSp>
          <p:nvGrpSpPr>
            <p:cNvPr id="33821" name="Group 24">
              <a:extLst>
                <a:ext uri="{FF2B5EF4-FFF2-40B4-BE49-F238E27FC236}">
                  <a16:creationId xmlns:a16="http://schemas.microsoft.com/office/drawing/2014/main" id="{ED14F3AC-C062-B14E-B131-A7535AD099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3823" name="Rectangle 12">
                <a:extLst>
                  <a:ext uri="{FF2B5EF4-FFF2-40B4-BE49-F238E27FC236}">
                    <a16:creationId xmlns:a16="http://schemas.microsoft.com/office/drawing/2014/main" id="{C3BA3703-BD3A-2046-945D-809AC2D4C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4" name="Rectangle 12">
                <a:extLst>
                  <a:ext uri="{FF2B5EF4-FFF2-40B4-BE49-F238E27FC236}">
                    <a16:creationId xmlns:a16="http://schemas.microsoft.com/office/drawing/2014/main" id="{C8D29A9C-17CA-6744-9E26-A0B2E78C9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5" name="Rectangle 12">
                <a:extLst>
                  <a:ext uri="{FF2B5EF4-FFF2-40B4-BE49-F238E27FC236}">
                    <a16:creationId xmlns:a16="http://schemas.microsoft.com/office/drawing/2014/main" id="{AFE98A23-EE20-F740-BC6C-E582BC9D9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6" name="Rectangle 29">
                <a:extLst>
                  <a:ext uri="{FF2B5EF4-FFF2-40B4-BE49-F238E27FC236}">
                    <a16:creationId xmlns:a16="http://schemas.microsoft.com/office/drawing/2014/main" id="{ADDD7E04-32A5-2F42-BB02-70FA2FA3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7" name="Rectangle 12">
                <a:extLst>
                  <a:ext uri="{FF2B5EF4-FFF2-40B4-BE49-F238E27FC236}">
                    <a16:creationId xmlns:a16="http://schemas.microsoft.com/office/drawing/2014/main" id="{53288B0A-A5FE-F947-B20B-402E45080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8" name="Rectangle 12">
                <a:extLst>
                  <a:ext uri="{FF2B5EF4-FFF2-40B4-BE49-F238E27FC236}">
                    <a16:creationId xmlns:a16="http://schemas.microsoft.com/office/drawing/2014/main" id="{90DA8777-4FCC-E04D-8204-60893C892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9" name="Rectangle 12">
                <a:extLst>
                  <a:ext uri="{FF2B5EF4-FFF2-40B4-BE49-F238E27FC236}">
                    <a16:creationId xmlns:a16="http://schemas.microsoft.com/office/drawing/2014/main" id="{3EEF9BBE-A15E-104E-BEEA-DA79D6EAE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30" name="Rectangle 33">
                <a:extLst>
                  <a:ext uri="{FF2B5EF4-FFF2-40B4-BE49-F238E27FC236}">
                    <a16:creationId xmlns:a16="http://schemas.microsoft.com/office/drawing/2014/main" id="{0BB57FA4-7768-114D-87F5-92040D543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3822" name="TextBox 25">
              <a:extLst>
                <a:ext uri="{FF2B5EF4-FFF2-40B4-BE49-F238E27FC236}">
                  <a16:creationId xmlns:a16="http://schemas.microsoft.com/office/drawing/2014/main" id="{01E2A9B5-D9E4-D144-9286-4F805BEC9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3802" name="Straight Connector 34">
            <a:extLst>
              <a:ext uri="{FF2B5EF4-FFF2-40B4-BE49-F238E27FC236}">
                <a16:creationId xmlns:a16="http://schemas.microsoft.com/office/drawing/2014/main" id="{A474FA6D-D821-9140-B456-A475CEABC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00325" y="496887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3" name="Straight Connector 35">
            <a:extLst>
              <a:ext uri="{FF2B5EF4-FFF2-40B4-BE49-F238E27FC236}">
                <a16:creationId xmlns:a16="http://schemas.microsoft.com/office/drawing/2014/main" id="{435AB3BB-8FB1-144E-8CD7-FE8EA6D090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040732" y="4882356"/>
            <a:ext cx="16065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Straight Arrow Connector 36">
            <a:extLst>
              <a:ext uri="{FF2B5EF4-FFF2-40B4-BE49-F238E27FC236}">
                <a16:creationId xmlns:a16="http://schemas.microsoft.com/office/drawing/2014/main" id="{194BDB9F-B9BD-1C48-B7F9-9C877741AD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686425"/>
            <a:ext cx="2905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5" name="Straight Arrow Connector 37">
            <a:extLst>
              <a:ext uri="{FF2B5EF4-FFF2-40B4-BE49-F238E27FC236}">
                <a16:creationId xmlns:a16="http://schemas.microsoft.com/office/drawing/2014/main" id="{3BE234DE-67C2-DE46-A3A1-80E203D5E5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1530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6" name="Straight Arrow Connector 38">
            <a:extLst>
              <a:ext uri="{FF2B5EF4-FFF2-40B4-BE49-F238E27FC236}">
                <a16:creationId xmlns:a16="http://schemas.microsoft.com/office/drawing/2014/main" id="{8E76511E-6E2B-DA46-A360-F8F23EBCF7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2738" y="40798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Straight Arrow Connector 39">
            <a:extLst>
              <a:ext uri="{FF2B5EF4-FFF2-40B4-BE49-F238E27FC236}">
                <a16:creationId xmlns:a16="http://schemas.microsoft.com/office/drawing/2014/main" id="{88831426-9882-7643-A42F-B0D9849E5C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1150" y="46259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40">
            <a:extLst>
              <a:ext uri="{FF2B5EF4-FFF2-40B4-BE49-F238E27FC236}">
                <a16:creationId xmlns:a16="http://schemas.microsoft.com/office/drawing/2014/main" id="{04885DFC-C77E-3245-8FE7-C7BAC1AC244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325394" y="4883944"/>
            <a:ext cx="160655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9" name="Straight Arrow Connector 41">
            <a:extLst>
              <a:ext uri="{FF2B5EF4-FFF2-40B4-BE49-F238E27FC236}">
                <a16:creationId xmlns:a16="http://schemas.microsoft.com/office/drawing/2014/main" id="{67E2E2E8-7201-2245-AC74-9C115F5B32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9463" y="48117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0" name="Straight Arrow Connector 42">
            <a:extLst>
              <a:ext uri="{FF2B5EF4-FFF2-40B4-BE49-F238E27FC236}">
                <a16:creationId xmlns:a16="http://schemas.microsoft.com/office/drawing/2014/main" id="{DE0D0E54-5369-BB4F-9A07-9CA76E1D253E}"/>
              </a:ext>
            </a:extLst>
          </p:cNvPr>
          <p:cNvCxnSpPr>
            <a:cxnSpLocks noChangeShapeType="1"/>
            <a:stCxn id="33797" idx="3"/>
          </p:cNvCxnSpPr>
          <p:nvPr/>
        </p:nvCxnSpPr>
        <p:spPr bwMode="auto">
          <a:xfrm>
            <a:off x="3536950" y="4106863"/>
            <a:ext cx="35925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1" name="Straight Arrow Connector 43">
            <a:extLst>
              <a:ext uri="{FF2B5EF4-FFF2-40B4-BE49-F238E27FC236}">
                <a16:creationId xmlns:a16="http://schemas.microsoft.com/office/drawing/2014/main" id="{3DF3FE18-FE32-424A-A515-A55A2ABE1C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46625" y="4621213"/>
            <a:ext cx="238283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2" name="Straight Arrow Connector 44">
            <a:extLst>
              <a:ext uri="{FF2B5EF4-FFF2-40B4-BE49-F238E27FC236}">
                <a16:creationId xmlns:a16="http://schemas.microsoft.com/office/drawing/2014/main" id="{F834C61A-A371-9E4D-AE8A-808364549A9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357938" y="5153025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3" name="Straight Arrow Connector 45">
            <a:extLst>
              <a:ext uri="{FF2B5EF4-FFF2-40B4-BE49-F238E27FC236}">
                <a16:creationId xmlns:a16="http://schemas.microsoft.com/office/drawing/2014/main" id="{F96586B7-6FAC-B044-BF00-2E8A238A77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27850" y="5688013"/>
            <a:ext cx="2016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4" name="TextBox 46">
            <a:extLst>
              <a:ext uri="{FF2B5EF4-FFF2-40B4-BE49-F238E27FC236}">
                <a16:creationId xmlns:a16="http://schemas.microsoft.com/office/drawing/2014/main" id="{01F8A4A4-FF6E-964D-8431-B2794159F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3832225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3815" name="TextBox 47">
            <a:extLst>
              <a:ext uri="{FF2B5EF4-FFF2-40B4-BE49-F238E27FC236}">
                <a16:creationId xmlns:a16="http://schemas.microsoft.com/office/drawing/2014/main" id="{FEE6E097-A262-AB4D-A791-FC4EA0E8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5688" y="422751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3816" name="TextBox 48">
            <a:extLst>
              <a:ext uri="{FF2B5EF4-FFF2-40B4-BE49-F238E27FC236}">
                <a16:creationId xmlns:a16="http://schemas.microsoft.com/office/drawing/2014/main" id="{64C22CC5-2AA4-5A45-A5C1-CBDDA2989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4783138"/>
            <a:ext cx="747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3817" name="TextBox 49">
            <a:extLst>
              <a:ext uri="{FF2B5EF4-FFF2-40B4-BE49-F238E27FC236}">
                <a16:creationId xmlns:a16="http://schemas.microsoft.com/office/drawing/2014/main" id="{51B2A93C-A46C-4B4E-AA58-904F5D5B1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587057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3818" name="Rectangle 13">
            <a:extLst>
              <a:ext uri="{FF2B5EF4-FFF2-40B4-BE49-F238E27FC236}">
                <a16:creationId xmlns:a16="http://schemas.microsoft.com/office/drawing/2014/main" id="{F685A2DE-1F16-F349-8025-0BC70039F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46275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cxnSp>
        <p:nvCxnSpPr>
          <p:cNvPr id="33819" name="Straight Arrow Connector 51">
            <a:extLst>
              <a:ext uri="{FF2B5EF4-FFF2-40B4-BE49-F238E27FC236}">
                <a16:creationId xmlns:a16="http://schemas.microsoft.com/office/drawing/2014/main" id="{142B12CC-CCAE-D74F-B361-11E3A154B8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67638" y="48053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0" name="Rectangle 13">
            <a:extLst>
              <a:ext uri="{FF2B5EF4-FFF2-40B4-BE49-F238E27FC236}">
                <a16:creationId xmlns:a16="http://schemas.microsoft.com/office/drawing/2014/main" id="{9F5A4211-35A0-9D46-A499-FE8DCBA99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5151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C5457F7-494F-4AC2-80A8-0D67CDB601AC}"/>
              </a:ext>
            </a:extLst>
          </p:cNvPr>
          <p:cNvSpPr/>
          <p:nvPr/>
        </p:nvSpPr>
        <p:spPr bwMode="auto">
          <a:xfrm>
            <a:off x="789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18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34BF1A3-EE11-4D04-96FA-BFF29416AB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93231A89-4E32-4485-886E-D6621EAB86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761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854F079-7521-4382-9429-79C9EF3B8E91}"/>
              </a:ext>
            </a:extLst>
          </p:cNvPr>
          <p:cNvSpPr/>
          <p:nvPr/>
        </p:nvSpPr>
        <p:spPr bwMode="auto">
          <a:xfrm>
            <a:off x="8250143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9" name="Rectangle 48">
            <a:extLst>
              <a:ext uri="{FF2B5EF4-FFF2-40B4-BE49-F238E27FC236}">
                <a16:creationId xmlns:a16="http://schemas.microsoft.com/office/drawing/2014/main" id="{97BF5F8B-618E-47CE-B4C0-3121601BC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9">
            <a:extLst>
              <a:ext uri="{FF2B5EF4-FFF2-40B4-BE49-F238E27FC236}">
                <a16:creationId xmlns:a16="http://schemas.microsoft.com/office/drawing/2014/main" id="{1886A232-B851-4441-AFBF-4D57316F1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48">
            <a:extLst>
              <a:ext uri="{FF2B5EF4-FFF2-40B4-BE49-F238E27FC236}">
                <a16:creationId xmlns:a16="http://schemas.microsoft.com/office/drawing/2014/main" id="{CD17C97C-48C4-40D6-B93C-15CBF05E6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48">
            <a:extLst>
              <a:ext uri="{FF2B5EF4-FFF2-40B4-BE49-F238E27FC236}">
                <a16:creationId xmlns:a16="http://schemas.microsoft.com/office/drawing/2014/main" id="{107BF7D3-2B5D-4B9E-B364-1636A5731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48">
            <a:extLst>
              <a:ext uri="{FF2B5EF4-FFF2-40B4-BE49-F238E27FC236}">
                <a16:creationId xmlns:a16="http://schemas.microsoft.com/office/drawing/2014/main" id="{16DF7684-EC74-4C0D-A9EC-21281A579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48">
            <a:extLst>
              <a:ext uri="{FF2B5EF4-FFF2-40B4-BE49-F238E27FC236}">
                <a16:creationId xmlns:a16="http://schemas.microsoft.com/office/drawing/2014/main" id="{4EA31751-168C-4FCD-8FC2-7B546D0C5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48">
            <a:extLst>
              <a:ext uri="{FF2B5EF4-FFF2-40B4-BE49-F238E27FC236}">
                <a16:creationId xmlns:a16="http://schemas.microsoft.com/office/drawing/2014/main" id="{852B44D1-41D2-4320-A8E2-FCBE3A743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A7A6F219-13EE-46D4-9A8E-4FE7FF4FC2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84C130A1-AA36-477F-BBED-8A3F9FF18F2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90" name="TextBox 189">
            <a:extLst>
              <a:ext uri="{FF2B5EF4-FFF2-40B4-BE49-F238E27FC236}">
                <a16:creationId xmlns:a16="http://schemas.microsoft.com/office/drawing/2014/main" id="{FD831CCA-F073-4B54-8DAC-C6872CB3F32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9227B15-0A87-4BBA-97FA-236F65B6847F}"/>
              </a:ext>
            </a:extLst>
          </p:cNvPr>
          <p:cNvSpPr txBox="1"/>
          <p:nvPr/>
        </p:nvSpPr>
        <p:spPr>
          <a:xfrm>
            <a:off x="4031552" y="5740728"/>
            <a:ext cx="61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2C232F6C-FF44-4405-9BC9-46558D098587}"/>
              </a:ext>
            </a:extLst>
          </p:cNvPr>
          <p:cNvSpPr txBox="1"/>
          <p:nvPr/>
        </p:nvSpPr>
        <p:spPr>
          <a:xfrm>
            <a:off x="925119" y="432910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977E65E-9348-4173-B3B5-8C1B3EDD7B37}"/>
              </a:ext>
            </a:extLst>
          </p:cNvPr>
          <p:cNvSpPr txBox="1"/>
          <p:nvPr/>
        </p:nvSpPr>
        <p:spPr>
          <a:xfrm>
            <a:off x="1381479" y="432910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70FA513-DF20-4E0D-9ADA-71B3BA2AB630}"/>
              </a:ext>
            </a:extLst>
          </p:cNvPr>
          <p:cNvSpPr txBox="1"/>
          <p:nvPr/>
        </p:nvSpPr>
        <p:spPr>
          <a:xfrm>
            <a:off x="1756614" y="432910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0" name="Speech Bubble: Rectangle 183">
            <a:extLst>
              <a:ext uri="{FF2B5EF4-FFF2-40B4-BE49-F238E27FC236}">
                <a16:creationId xmlns:a16="http://schemas.microsoft.com/office/drawing/2014/main" id="{5079EF53-96A5-4D04-A05B-FE728A21E4C0}"/>
              </a:ext>
            </a:extLst>
          </p:cNvPr>
          <p:cNvSpPr/>
          <p:nvPr/>
        </p:nvSpPr>
        <p:spPr bwMode="auto">
          <a:xfrm>
            <a:off x="7010400" y="2819400"/>
            <a:ext cx="1938431" cy="314533"/>
          </a:xfrm>
          <a:custGeom>
            <a:avLst/>
            <a:gdLst>
              <a:gd name="connsiteX0" fmla="*/ 0 w 1938431"/>
              <a:gd name="connsiteY0" fmla="*/ 0 h 164102"/>
              <a:gd name="connsiteX1" fmla="*/ 1130751 w 1938431"/>
              <a:gd name="connsiteY1" fmla="*/ 0 h 164102"/>
              <a:gd name="connsiteX2" fmla="*/ 1394061 w 1938431"/>
              <a:gd name="connsiteY2" fmla="*/ -95675 h 164102"/>
              <a:gd name="connsiteX3" fmla="*/ 1615359 w 1938431"/>
              <a:gd name="connsiteY3" fmla="*/ 0 h 164102"/>
              <a:gd name="connsiteX4" fmla="*/ 1938431 w 1938431"/>
              <a:gd name="connsiteY4" fmla="*/ 0 h 164102"/>
              <a:gd name="connsiteX5" fmla="*/ 1938431 w 1938431"/>
              <a:gd name="connsiteY5" fmla="*/ 27350 h 164102"/>
              <a:gd name="connsiteX6" fmla="*/ 1938431 w 1938431"/>
              <a:gd name="connsiteY6" fmla="*/ 27350 h 164102"/>
              <a:gd name="connsiteX7" fmla="*/ 1938431 w 1938431"/>
              <a:gd name="connsiteY7" fmla="*/ 68376 h 164102"/>
              <a:gd name="connsiteX8" fmla="*/ 1938431 w 1938431"/>
              <a:gd name="connsiteY8" fmla="*/ 164102 h 164102"/>
              <a:gd name="connsiteX9" fmla="*/ 1615359 w 1938431"/>
              <a:gd name="connsiteY9" fmla="*/ 164102 h 164102"/>
              <a:gd name="connsiteX10" fmla="*/ 1130751 w 1938431"/>
              <a:gd name="connsiteY10" fmla="*/ 164102 h 164102"/>
              <a:gd name="connsiteX11" fmla="*/ 1130751 w 1938431"/>
              <a:gd name="connsiteY11" fmla="*/ 164102 h 164102"/>
              <a:gd name="connsiteX12" fmla="*/ 0 w 1938431"/>
              <a:gd name="connsiteY12" fmla="*/ 164102 h 164102"/>
              <a:gd name="connsiteX13" fmla="*/ 0 w 1938431"/>
              <a:gd name="connsiteY13" fmla="*/ 68376 h 164102"/>
              <a:gd name="connsiteX14" fmla="*/ 0 w 1938431"/>
              <a:gd name="connsiteY14" fmla="*/ 27350 h 164102"/>
              <a:gd name="connsiteX15" fmla="*/ 0 w 1938431"/>
              <a:gd name="connsiteY15" fmla="*/ 27350 h 164102"/>
              <a:gd name="connsiteX16" fmla="*/ 0 w 1938431"/>
              <a:gd name="connsiteY16" fmla="*/ 0 h 164102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615359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455816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61309 h 225411"/>
              <a:gd name="connsiteX1" fmla="*/ 1337920 w 1938431"/>
              <a:gd name="connsiteY1" fmla="*/ 63690 h 225411"/>
              <a:gd name="connsiteX2" fmla="*/ 1394061 w 1938431"/>
              <a:gd name="connsiteY2" fmla="*/ 0 h 225411"/>
              <a:gd name="connsiteX3" fmla="*/ 1455816 w 1938431"/>
              <a:gd name="connsiteY3" fmla="*/ 61309 h 225411"/>
              <a:gd name="connsiteX4" fmla="*/ 1938431 w 1938431"/>
              <a:gd name="connsiteY4" fmla="*/ 61309 h 225411"/>
              <a:gd name="connsiteX5" fmla="*/ 1938431 w 1938431"/>
              <a:gd name="connsiteY5" fmla="*/ 88659 h 225411"/>
              <a:gd name="connsiteX6" fmla="*/ 1938431 w 1938431"/>
              <a:gd name="connsiteY6" fmla="*/ 88659 h 225411"/>
              <a:gd name="connsiteX7" fmla="*/ 1938431 w 1938431"/>
              <a:gd name="connsiteY7" fmla="*/ 129685 h 225411"/>
              <a:gd name="connsiteX8" fmla="*/ 1938431 w 1938431"/>
              <a:gd name="connsiteY8" fmla="*/ 225411 h 225411"/>
              <a:gd name="connsiteX9" fmla="*/ 1615359 w 1938431"/>
              <a:gd name="connsiteY9" fmla="*/ 225411 h 225411"/>
              <a:gd name="connsiteX10" fmla="*/ 1130751 w 1938431"/>
              <a:gd name="connsiteY10" fmla="*/ 225411 h 225411"/>
              <a:gd name="connsiteX11" fmla="*/ 1130751 w 1938431"/>
              <a:gd name="connsiteY11" fmla="*/ 225411 h 225411"/>
              <a:gd name="connsiteX12" fmla="*/ 0 w 1938431"/>
              <a:gd name="connsiteY12" fmla="*/ 225411 h 225411"/>
              <a:gd name="connsiteX13" fmla="*/ 0 w 1938431"/>
              <a:gd name="connsiteY13" fmla="*/ 129685 h 225411"/>
              <a:gd name="connsiteX14" fmla="*/ 0 w 1938431"/>
              <a:gd name="connsiteY14" fmla="*/ 88659 h 225411"/>
              <a:gd name="connsiteX15" fmla="*/ 0 w 1938431"/>
              <a:gd name="connsiteY15" fmla="*/ 88659 h 225411"/>
              <a:gd name="connsiteX16" fmla="*/ 0 w 1938431"/>
              <a:gd name="connsiteY16" fmla="*/ 61309 h 22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38431" h="225411">
                <a:moveTo>
                  <a:pt x="0" y="61309"/>
                </a:moveTo>
                <a:lnTo>
                  <a:pt x="1337920" y="63690"/>
                </a:lnTo>
                <a:lnTo>
                  <a:pt x="1394061" y="0"/>
                </a:lnTo>
                <a:lnTo>
                  <a:pt x="1455816" y="61309"/>
                </a:lnTo>
                <a:lnTo>
                  <a:pt x="1938431" y="61309"/>
                </a:lnTo>
                <a:lnTo>
                  <a:pt x="1938431" y="88659"/>
                </a:lnTo>
                <a:lnTo>
                  <a:pt x="1938431" y="88659"/>
                </a:lnTo>
                <a:lnTo>
                  <a:pt x="1938431" y="129685"/>
                </a:lnTo>
                <a:lnTo>
                  <a:pt x="1938431" y="225411"/>
                </a:lnTo>
                <a:lnTo>
                  <a:pt x="1615359" y="225411"/>
                </a:lnTo>
                <a:lnTo>
                  <a:pt x="1130751" y="225411"/>
                </a:lnTo>
                <a:lnTo>
                  <a:pt x="1130751" y="225411"/>
                </a:lnTo>
                <a:lnTo>
                  <a:pt x="0" y="225411"/>
                </a:lnTo>
                <a:lnTo>
                  <a:pt x="0" y="129685"/>
                </a:lnTo>
                <a:lnTo>
                  <a:pt x="0" y="88659"/>
                </a:lnTo>
                <a:lnTo>
                  <a:pt x="0" y="88659"/>
                </a:lnTo>
                <a:lnTo>
                  <a:pt x="0" y="61309"/>
                </a:lnTo>
                <a:close/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08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914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45" grpId="0"/>
      <p:bldP spid="190" grpId="0"/>
      <p:bldP spid="191" grpId="0"/>
      <p:bldP spid="192" grpId="0" animBg="1"/>
      <p:bldP spid="193" grpId="0" animBg="1"/>
      <p:bldP spid="194" grpId="0" animBg="1"/>
      <p:bldP spid="18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20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429130D3-D66E-4154-8257-A46D4263B9C0}"/>
              </a:ext>
            </a:extLst>
          </p:cNvPr>
          <p:cNvGrpSpPr/>
          <p:nvPr/>
        </p:nvGrpSpPr>
        <p:grpSpPr>
          <a:xfrm>
            <a:off x="8566703" y="1004738"/>
            <a:ext cx="331200" cy="1835117"/>
            <a:chOff x="5410200" y="1004738"/>
            <a:chExt cx="331200" cy="1835117"/>
          </a:xfrm>
        </p:grpSpPr>
        <p:sp>
          <p:nvSpPr>
            <p:cNvPr id="178" name="Rectangle 48">
              <a:extLst>
                <a:ext uri="{FF2B5EF4-FFF2-40B4-BE49-F238E27FC236}">
                  <a16:creationId xmlns:a16="http://schemas.microsoft.com/office/drawing/2014/main" id="{AB2B0C99-C610-4973-9C7E-F40C2A6BA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9" name="Rectangle 29">
              <a:extLst>
                <a:ext uri="{FF2B5EF4-FFF2-40B4-BE49-F238E27FC236}">
                  <a16:creationId xmlns:a16="http://schemas.microsoft.com/office/drawing/2014/main" id="{78921A51-EBFC-42BB-AD49-A04B8F25F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2" name="Rectangle 48">
              <a:extLst>
                <a:ext uri="{FF2B5EF4-FFF2-40B4-BE49-F238E27FC236}">
                  <a16:creationId xmlns:a16="http://schemas.microsoft.com/office/drawing/2014/main" id="{F70867A3-8573-47A0-A192-0BB57A176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3" name="Rectangle 48">
              <a:extLst>
                <a:ext uri="{FF2B5EF4-FFF2-40B4-BE49-F238E27FC236}">
                  <a16:creationId xmlns:a16="http://schemas.microsoft.com/office/drawing/2014/main" id="{82305DEF-64C6-4259-A225-638C05584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4" name="Rectangle 48">
              <a:extLst>
                <a:ext uri="{FF2B5EF4-FFF2-40B4-BE49-F238E27FC236}">
                  <a16:creationId xmlns:a16="http://schemas.microsoft.com/office/drawing/2014/main" id="{B5589166-D3FE-45EA-BA28-A15D4DD7E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5" name="Rectangle 48">
              <a:extLst>
                <a:ext uri="{FF2B5EF4-FFF2-40B4-BE49-F238E27FC236}">
                  <a16:creationId xmlns:a16="http://schemas.microsoft.com/office/drawing/2014/main" id="{8E2B3031-5D4A-4760-995E-0109E3A30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6" name="Rectangle 48">
              <a:extLst>
                <a:ext uri="{FF2B5EF4-FFF2-40B4-BE49-F238E27FC236}">
                  <a16:creationId xmlns:a16="http://schemas.microsoft.com/office/drawing/2014/main" id="{4D727BDA-CBFC-4F5E-B8A7-54046020F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2AD1F5C1-B207-4492-A057-B21FC3B74B04}"/>
              </a:ext>
            </a:extLst>
          </p:cNvPr>
          <p:cNvGrpSpPr/>
          <p:nvPr/>
        </p:nvGrpSpPr>
        <p:grpSpPr>
          <a:xfrm>
            <a:off x="8235233" y="1004738"/>
            <a:ext cx="331200" cy="1835117"/>
            <a:chOff x="5410200" y="1004738"/>
            <a:chExt cx="331200" cy="1835117"/>
          </a:xfrm>
        </p:grpSpPr>
        <p:sp>
          <p:nvSpPr>
            <p:cNvPr id="239" name="Rectangle 48">
              <a:extLst>
                <a:ext uri="{FF2B5EF4-FFF2-40B4-BE49-F238E27FC236}">
                  <a16:creationId xmlns:a16="http://schemas.microsoft.com/office/drawing/2014/main" id="{97BF5F8B-618E-47CE-B4C0-3121601BC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0" name="Rectangle 29">
              <a:extLst>
                <a:ext uri="{FF2B5EF4-FFF2-40B4-BE49-F238E27FC236}">
                  <a16:creationId xmlns:a16="http://schemas.microsoft.com/office/drawing/2014/main" id="{1886A232-B851-4441-AFBF-4D57316F1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1" name="Rectangle 48">
              <a:extLst>
                <a:ext uri="{FF2B5EF4-FFF2-40B4-BE49-F238E27FC236}">
                  <a16:creationId xmlns:a16="http://schemas.microsoft.com/office/drawing/2014/main" id="{CD17C97C-48C4-40D6-B93C-15CBF05E6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2" name="Rectangle 48">
              <a:extLst>
                <a:ext uri="{FF2B5EF4-FFF2-40B4-BE49-F238E27FC236}">
                  <a16:creationId xmlns:a16="http://schemas.microsoft.com/office/drawing/2014/main" id="{107BF7D3-2B5D-4B9E-B364-1636A5731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3" name="Rectangle 48">
              <a:extLst>
                <a:ext uri="{FF2B5EF4-FFF2-40B4-BE49-F238E27FC236}">
                  <a16:creationId xmlns:a16="http://schemas.microsoft.com/office/drawing/2014/main" id="{16DF7684-EC74-4C0D-A9EC-21281A57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4" name="Rectangle 48">
              <a:extLst>
                <a:ext uri="{FF2B5EF4-FFF2-40B4-BE49-F238E27FC236}">
                  <a16:creationId xmlns:a16="http://schemas.microsoft.com/office/drawing/2014/main" id="{4EA31751-168C-4FCD-8FC2-7B546D0C5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5" name="Rectangle 48">
              <a:extLst>
                <a:ext uri="{FF2B5EF4-FFF2-40B4-BE49-F238E27FC236}">
                  <a16:creationId xmlns:a16="http://schemas.microsoft.com/office/drawing/2014/main" id="{852B44D1-41D2-4320-A8E2-FCBE3A743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961F7A2E-FDF0-47F1-A7BC-EB2E6DA815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142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F4AD32B-ABE3-4396-B57E-E9B0738531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92923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65472B54-8008-294F-B79D-28BE7DC792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5344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15b: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1EEA3928-483E-E348-A2C5-73DC1B297F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11 April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07253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31734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is needed in hardware to perform tag broadcast and value capture?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make a value valid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wake up an instruction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Does the tag have to be the ID of the Reservation Station Entry?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can potentially become the critical path?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Tag broadcast </a:t>
            </a:r>
            <a:r>
              <a:rPr lang="en-US" dirty="0">
                <a:sym typeface="Wingdings"/>
              </a:rPr>
              <a:t> value capture  instruction wake up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sym typeface="Wingdings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How can you reduce the potential critical paths?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E30A130-C1AC-7847-BECE-2E2FE10E0A3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4C7D5538-4BEC-D64E-9511-F0286C9F6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Dataflow Graph for Our Example</a:t>
            </a:r>
          </a:p>
        </p:txBody>
      </p:sp>
      <p:sp>
        <p:nvSpPr>
          <p:cNvPr id="65538" name="Content Placeholder 2">
            <a:extLst>
              <a:ext uri="{FF2B5EF4-FFF2-40B4-BE49-F238E27FC236}">
                <a16:creationId xmlns:a16="http://schemas.microsoft.com/office/drawing/2014/main" id="{C6FEE14D-D8A6-8648-A3C7-807F1D7B3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C094EDF8-DD3A-C942-9E62-9E66976CC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AD413A3-B318-E643-AE28-3697B5FB180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5540" name="TextBox 4">
            <a:extLst>
              <a:ext uri="{FF2B5EF4-FFF2-40B4-BE49-F238E27FC236}">
                <a16:creationId xmlns:a16="http://schemas.microsoft.com/office/drawing/2014/main" id="{76021AC3-20A9-D54A-80B4-EB26E1B16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08F7EC2-4476-A649-ADA9-88BBBDF2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</a:p>
        </p:txBody>
      </p:sp>
      <p:sp>
        <p:nvSpPr>
          <p:cNvPr id="66562" name="Slide Number Placeholder 3">
            <a:extLst>
              <a:ext uri="{FF2B5EF4-FFF2-40B4-BE49-F238E27FC236}">
                <a16:creationId xmlns:a16="http://schemas.microsoft.com/office/drawing/2014/main" id="{7C8C9AD1-D35C-BF4D-B8E9-CF8516A2FE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5FD9C1-9BE6-AD45-8AE6-747516CAF01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6563" name="Picture 4">
            <a:extLst>
              <a:ext uri="{FF2B5EF4-FFF2-40B4-BE49-F238E27FC236}">
                <a16:creationId xmlns:a16="http://schemas.microsoft.com/office/drawing/2014/main" id="{9F49D038-603D-8244-8793-78DEA3CC0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163542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2413C274-6359-2848-8F13-AC7E4069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200" dirty="0">
                <a:ea typeface="ＭＳ Ｐゴシック" panose="020B0600070205080204" pitchFamily="34" charset="-128"/>
              </a:rPr>
              <a:t>Corresponding Dataflow Graph (Reverse Engineered)</a:t>
            </a:r>
          </a:p>
        </p:txBody>
      </p:sp>
      <p:pic>
        <p:nvPicPr>
          <p:cNvPr id="67586" name="Content Placeholder 4">
            <a:extLst>
              <a:ext uri="{FF2B5EF4-FFF2-40B4-BE49-F238E27FC236}">
                <a16:creationId xmlns:a16="http://schemas.microsoft.com/office/drawing/2014/main" id="{0AC9AAFB-5D70-1E4F-986C-B9A400822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5B715A73-5010-B643-9BE2-61D1D2418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B270CC0-A2C9-E148-B0A0-78CB65FEE47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>
            <a:extLst>
              <a:ext uri="{FF2B5EF4-FFF2-40B4-BE49-F238E27FC236}">
                <a16:creationId xmlns:a16="http://schemas.microsoft.com/office/drawing/2014/main" id="{1A1302D0-0988-5D46-A63A-57427453C4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Data Dependence Types</a:t>
            </a:r>
          </a:p>
        </p:txBody>
      </p:sp>
      <p:sp>
        <p:nvSpPr>
          <p:cNvPr id="79875" name="Slide Number Placeholder 3">
            <a:extLst>
              <a:ext uri="{FF2B5EF4-FFF2-40B4-BE49-F238E27FC236}">
                <a16:creationId xmlns:a16="http://schemas.microsoft.com/office/drawing/2014/main" id="{DF9C4274-B6DF-BC4D-8992-2E97CA47D6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178FCE-ADB1-A646-B6F2-E330225FED4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A6EEC191-79CD-4D41-B91F-3AE78A7A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143000"/>
            <a:ext cx="6530635" cy="511678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90488" tIns="44450" rIns="90488" bIns="4445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True (flow) 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    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          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Read-after-Write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(RAW)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True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Anti 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Write-after-Read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	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(WAR)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Anti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Output-dependence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Write-after-Write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	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(WAW)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Output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6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7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</a:t>
            </a:r>
          </a:p>
        </p:txBody>
      </p:sp>
      <p:sp>
        <p:nvSpPr>
          <p:cNvPr id="12" name="Line 4">
            <a:extLst>
              <a:ext uri="{FF2B5EF4-FFF2-40B4-BE49-F238E27FC236}">
                <a16:creationId xmlns:a16="http://schemas.microsoft.com/office/drawing/2014/main" id="{62ED10B2-C33A-D64B-A8C3-B22F40D332D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95400" y="1981200"/>
            <a:ext cx="609600" cy="228600"/>
          </a:xfrm>
          <a:prstGeom prst="line">
            <a:avLst/>
          </a:pr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Line 5">
            <a:extLst>
              <a:ext uri="{FF2B5EF4-FFF2-40B4-BE49-F238E27FC236}">
                <a16:creationId xmlns:a16="http://schemas.microsoft.com/office/drawing/2014/main" id="{9E31A72E-B9CE-CF4B-9670-EE8835AD93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95400" y="3581400"/>
            <a:ext cx="762000" cy="152400"/>
          </a:xfrm>
          <a:prstGeom prst="line">
            <a:avLst/>
          </a:pr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7774114-5662-CC4C-938C-6FF6AB0AB45D}"/>
              </a:ext>
            </a:extLst>
          </p:cNvPr>
          <p:cNvSpPr>
            <a:spLocks/>
          </p:cNvSpPr>
          <p:nvPr/>
        </p:nvSpPr>
        <p:spPr bwMode="auto">
          <a:xfrm>
            <a:off x="304800" y="5105400"/>
            <a:ext cx="444500" cy="914400"/>
          </a:xfrm>
          <a:custGeom>
            <a:avLst/>
            <a:gdLst>
              <a:gd name="T0" fmla="*/ 2147483647 w 280"/>
              <a:gd name="T1" fmla="*/ 2147483647 h 576"/>
              <a:gd name="T2" fmla="*/ 2147483647 w 280"/>
              <a:gd name="T3" fmla="*/ 2147483647 h 576"/>
              <a:gd name="T4" fmla="*/ 2147483647 w 280"/>
              <a:gd name="T5" fmla="*/ 2147483647 h 576"/>
              <a:gd name="T6" fmla="*/ 2147483647 w 280"/>
              <a:gd name="T7" fmla="*/ 0 h 576"/>
              <a:gd name="T8" fmla="*/ 0 60000 65536"/>
              <a:gd name="T9" fmla="*/ 0 60000 65536"/>
              <a:gd name="T10" fmla="*/ 0 60000 65536"/>
              <a:gd name="T11" fmla="*/ 0 60000 65536"/>
              <a:gd name="T12" fmla="*/ 0 w 280"/>
              <a:gd name="T13" fmla="*/ 0 h 576"/>
              <a:gd name="T14" fmla="*/ 280 w 280"/>
              <a:gd name="T15" fmla="*/ 576 h 5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0" h="576">
                <a:moveTo>
                  <a:pt x="280" y="576"/>
                </a:moveTo>
                <a:cubicBezTo>
                  <a:pt x="280" y="576"/>
                  <a:pt x="80" y="464"/>
                  <a:pt x="40" y="384"/>
                </a:cubicBezTo>
                <a:cubicBezTo>
                  <a:pt x="0" y="304"/>
                  <a:pt x="0" y="160"/>
                  <a:pt x="40" y="96"/>
                </a:cubicBezTo>
                <a:cubicBezTo>
                  <a:pt x="80" y="32"/>
                  <a:pt x="230" y="20"/>
                  <a:pt x="280" y="0"/>
                </a:cubicBezTo>
              </a:path>
            </a:pathLst>
          </a:cu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61625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More Questions (Design Choices)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When is a reservation station entry deallocated?</a:t>
            </a: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Exactly when does an instruction broadcast its tag?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Should the reservation stations be dedicated to each functional unit or global across functional units?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Centralized vs. Distributed: What are the tradeoffs?</a:t>
            </a:r>
          </a:p>
          <a:p>
            <a:pPr lvl="1">
              <a:buFont typeface="Wingdings" charset="0"/>
              <a:buChar char="n"/>
              <a:defRPr/>
            </a:pPr>
            <a:endParaRPr lang="en-US" sz="15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Should reservation stations and ROB store data values or should there be a centralized physical register file where all data values are stored?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are the tradeoffs?</a:t>
            </a:r>
          </a:p>
          <a:p>
            <a:pPr lvl="1"/>
            <a:endParaRPr lang="en-US" altLang="en-US" sz="15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other design choices for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engines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lvl="1"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0A130-C1AC-7847-BECE-2E2FE10E0A3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497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FB57F4CC-0167-EE49-A662-83AA5360C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For You: An Exercise, w/ Precise Exceptions</a:t>
            </a:r>
          </a:p>
        </p:txBody>
      </p:sp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id="{60E66135-39DB-D544-B567-084A4821A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reorder buffer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with reorder buffer (full forwarding)</a:t>
            </a: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1C3BB95A-430C-EC42-B687-6649D9D11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3EFEE2-8DBB-AA4D-92ED-4DA53BA6BE2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844" name="TextBox 4">
            <a:extLst>
              <a:ext uri="{FF2B5EF4-FFF2-40B4-BE49-F238E27FC236}">
                <a16:creationId xmlns:a16="http://schemas.microsoft.com/office/drawing/2014/main" id="{B8A67B8D-3DFC-EF4C-9F34-8CACA14D4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5845" name="Group 5">
            <a:extLst>
              <a:ext uri="{FF2B5EF4-FFF2-40B4-BE49-F238E27FC236}">
                <a16:creationId xmlns:a16="http://schemas.microsoft.com/office/drawing/2014/main" id="{D9F4533B-E1DD-8B45-A9C2-EB0CF95A960A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35849" name="Rectangle 10">
              <a:extLst>
                <a:ext uri="{FF2B5EF4-FFF2-40B4-BE49-F238E27FC236}">
                  <a16:creationId xmlns:a16="http://schemas.microsoft.com/office/drawing/2014/main" id="{A8B53E33-D0A8-2C4D-A3E7-F18F9D782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5850" name="Rectangle 11">
              <a:extLst>
                <a:ext uri="{FF2B5EF4-FFF2-40B4-BE49-F238E27FC236}">
                  <a16:creationId xmlns:a16="http://schemas.microsoft.com/office/drawing/2014/main" id="{EB41D4D4-8E30-434D-A93B-9C320D76B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5846" name="Rectangle 12">
            <a:extLst>
              <a:ext uri="{FF2B5EF4-FFF2-40B4-BE49-F238E27FC236}">
                <a16:creationId xmlns:a16="http://schemas.microsoft.com/office/drawing/2014/main" id="{54C5BB90-33B0-1A48-9D96-EE26EBF10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5847" name="Rectangle 9">
            <a:extLst>
              <a:ext uri="{FF2B5EF4-FFF2-40B4-BE49-F238E27FC236}">
                <a16:creationId xmlns:a16="http://schemas.microsoft.com/office/drawing/2014/main" id="{4BFC00EC-C7D9-7845-BFCF-25C667C45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sp>
        <p:nvSpPr>
          <p:cNvPr id="35848" name="Rectangle 13">
            <a:extLst>
              <a:ext uri="{FF2B5EF4-FFF2-40B4-BE49-F238E27FC236}">
                <a16:creationId xmlns:a16="http://schemas.microsoft.com/office/drawing/2014/main" id="{0C25AEA4-1819-0744-B0B5-F6842E528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1587500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4276550941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888981DC-3A78-B949-BC73-FB1D6C687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Out-of-Order Execution with Precise Exceptions</a:t>
            </a:r>
          </a:p>
        </p:txBody>
      </p:sp>
      <p:sp>
        <p:nvSpPr>
          <p:cNvPr id="73730" name="Content Placeholder 2">
            <a:extLst>
              <a:ext uri="{FF2B5EF4-FFF2-40B4-BE49-F238E27FC236}">
                <a16:creationId xmlns:a16="http://schemas.microsoft.com/office/drawing/2014/main" id="{8210759B-1DE8-1F4E-8A2A-A68B84ADA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8991600" cy="509905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ea typeface="ＭＳ Ｐゴシック" panose="020B0600070205080204" pitchFamily="34" charset="-128"/>
              </a:rPr>
              <a:t>Use a reorder buffer to reorder instructions before committing them to architectural state</a:t>
            </a:r>
          </a:p>
          <a:p>
            <a:pPr lvl="1"/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the RAT when it completes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frontend register file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a </a:t>
            </a:r>
            <a:r>
              <a:rPr lang="en-US" altLang="en-US" b="1" dirty="0">
                <a:ea typeface="ＭＳ Ｐゴシック" panose="020B0600070205080204" pitchFamily="34" charset="-128"/>
              </a:rPr>
              <a:t>separate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architectural register file </a:t>
            </a:r>
            <a:r>
              <a:rPr lang="en-US" altLang="en-US" dirty="0">
                <a:ea typeface="ＭＳ Ｐゴシック" panose="020B0600070205080204" pitchFamily="34" charset="-128"/>
              </a:rPr>
              <a:t>when it retires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i.e., when it is the oldest in the machine and has completed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 other words,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architectural register file is always updated in program order</a:t>
            </a:r>
          </a:p>
          <a:p>
            <a:pPr lvl="1"/>
            <a:endParaRPr lang="en-US" altLang="en-US" sz="16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On an exception: flush pipeline, copy architectural register file into frontend register file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DC1A8961-7A21-034D-B640-EF7456C8DD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659659-ABC9-D245-9D9A-E8ABAA1236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7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33D3BB4C-E047-3044-8EF7-D8029011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solidFill>
                  <a:srgbClr val="006633"/>
                </a:solidFill>
                <a:ea typeface="ＭＳ Ｐゴシック" panose="020B0600070205080204" pitchFamily="34" charset="-128"/>
              </a:rPr>
              <a:t>Out-of-Order Execution with Precise Exceptions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2A9820B4-1283-604B-BDB0-5885D467E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EE1BC029-8D83-0F40-B2FF-D111AD88F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ABB10A-96A9-5549-946C-C635884D879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7892" name="Group 4">
            <a:extLst>
              <a:ext uri="{FF2B5EF4-FFF2-40B4-BE49-F238E27FC236}">
                <a16:creationId xmlns:a16="http://schemas.microsoft.com/office/drawing/2014/main" id="{535A9EA5-5890-A44A-BE90-04876A8FCF21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37947" name="Rectangle 10">
              <a:extLst>
                <a:ext uri="{FF2B5EF4-FFF2-40B4-BE49-F238E27FC236}">
                  <a16:creationId xmlns:a16="http://schemas.microsoft.com/office/drawing/2014/main" id="{C5BC2FC7-A3F3-BE4D-884B-106049BE5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7948" name="Rectangle 11">
              <a:extLst>
                <a:ext uri="{FF2B5EF4-FFF2-40B4-BE49-F238E27FC236}">
                  <a16:creationId xmlns:a16="http://schemas.microsoft.com/office/drawing/2014/main" id="{B9133B8B-4463-D14A-A379-C70B91DB1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7893" name="Rectangle 8">
            <a:extLst>
              <a:ext uri="{FF2B5EF4-FFF2-40B4-BE49-F238E27FC236}">
                <a16:creationId xmlns:a16="http://schemas.microsoft.com/office/drawing/2014/main" id="{6C1BD4BE-84CC-EE4C-BC9E-812962EC6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37894" name="Straight Arrow Connector 10">
            <a:extLst>
              <a:ext uri="{FF2B5EF4-FFF2-40B4-BE49-F238E27FC236}">
                <a16:creationId xmlns:a16="http://schemas.microsoft.com/office/drawing/2014/main" id="{F5B494C9-E824-BB40-9BEF-582BF25CC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Rectangle 12">
            <a:extLst>
              <a:ext uri="{FF2B5EF4-FFF2-40B4-BE49-F238E27FC236}">
                <a16:creationId xmlns:a16="http://schemas.microsoft.com/office/drawing/2014/main" id="{78FBAA39-91ED-EB46-9A55-6C84325F6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7896" name="Rectangle 13">
            <a:extLst>
              <a:ext uri="{FF2B5EF4-FFF2-40B4-BE49-F238E27FC236}">
                <a16:creationId xmlns:a16="http://schemas.microsoft.com/office/drawing/2014/main" id="{F71A23F7-E6BA-734B-939E-1D371F803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897" name="Group 17">
            <a:extLst>
              <a:ext uri="{FF2B5EF4-FFF2-40B4-BE49-F238E27FC236}">
                <a16:creationId xmlns:a16="http://schemas.microsoft.com/office/drawing/2014/main" id="{4985C368-04B8-5B4B-8FCC-8A61ED3B410C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37939" name="Rectangle 12">
              <a:extLst>
                <a:ext uri="{FF2B5EF4-FFF2-40B4-BE49-F238E27FC236}">
                  <a16:creationId xmlns:a16="http://schemas.microsoft.com/office/drawing/2014/main" id="{F12CC2EA-65EA-0142-852C-D43B7D141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0" name="Rectangle 12">
              <a:extLst>
                <a:ext uri="{FF2B5EF4-FFF2-40B4-BE49-F238E27FC236}">
                  <a16:creationId xmlns:a16="http://schemas.microsoft.com/office/drawing/2014/main" id="{965319C1-CC05-6F4A-9FA2-47C2B7401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1" name="Rectangle 20">
              <a:extLst>
                <a:ext uri="{FF2B5EF4-FFF2-40B4-BE49-F238E27FC236}">
                  <a16:creationId xmlns:a16="http://schemas.microsoft.com/office/drawing/2014/main" id="{7C43553C-64D1-B049-AC34-6FA14EA39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2" name="Rectangle 21">
              <a:extLst>
                <a:ext uri="{FF2B5EF4-FFF2-40B4-BE49-F238E27FC236}">
                  <a16:creationId xmlns:a16="http://schemas.microsoft.com/office/drawing/2014/main" id="{3DC9760F-C3B5-E54B-A7F3-72E8E7EC3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3" name="Rectangle 12">
              <a:extLst>
                <a:ext uri="{FF2B5EF4-FFF2-40B4-BE49-F238E27FC236}">
                  <a16:creationId xmlns:a16="http://schemas.microsoft.com/office/drawing/2014/main" id="{764ADC32-E356-CD40-BAAC-CDCE659FC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4" name="Rectangle 12">
              <a:extLst>
                <a:ext uri="{FF2B5EF4-FFF2-40B4-BE49-F238E27FC236}">
                  <a16:creationId xmlns:a16="http://schemas.microsoft.com/office/drawing/2014/main" id="{D59A0BB5-401B-8048-B01B-5ADECB2A7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5" name="Rectangle 12">
              <a:extLst>
                <a:ext uri="{FF2B5EF4-FFF2-40B4-BE49-F238E27FC236}">
                  <a16:creationId xmlns:a16="http://schemas.microsoft.com/office/drawing/2014/main" id="{D69B1F87-85A9-4742-9AFC-CD1BD1DD2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6" name="Rectangle 25">
              <a:extLst>
                <a:ext uri="{FF2B5EF4-FFF2-40B4-BE49-F238E27FC236}">
                  <a16:creationId xmlns:a16="http://schemas.microsoft.com/office/drawing/2014/main" id="{E4693C4F-2674-6D45-8429-37EFB8136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8" name="Group 26">
            <a:extLst>
              <a:ext uri="{FF2B5EF4-FFF2-40B4-BE49-F238E27FC236}">
                <a16:creationId xmlns:a16="http://schemas.microsoft.com/office/drawing/2014/main" id="{0E7C7704-7F79-B04C-8A6A-AA0F0FD80D0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37935" name="Rectangle 12">
              <a:extLst>
                <a:ext uri="{FF2B5EF4-FFF2-40B4-BE49-F238E27FC236}">
                  <a16:creationId xmlns:a16="http://schemas.microsoft.com/office/drawing/2014/main" id="{1A64BA17-5E1E-684D-8F06-C9FE949C3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6" name="Rectangle 12">
              <a:extLst>
                <a:ext uri="{FF2B5EF4-FFF2-40B4-BE49-F238E27FC236}">
                  <a16:creationId xmlns:a16="http://schemas.microsoft.com/office/drawing/2014/main" id="{2FB6B61D-FCCA-1446-8776-81B1993CD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7" name="Rectangle 12">
              <a:extLst>
                <a:ext uri="{FF2B5EF4-FFF2-40B4-BE49-F238E27FC236}">
                  <a16:creationId xmlns:a16="http://schemas.microsoft.com/office/drawing/2014/main" id="{0BD71DD9-BE39-6F4E-9F09-9F3C512CF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8" name="Rectangle 12">
              <a:extLst>
                <a:ext uri="{FF2B5EF4-FFF2-40B4-BE49-F238E27FC236}">
                  <a16:creationId xmlns:a16="http://schemas.microsoft.com/office/drawing/2014/main" id="{2463A211-E25D-7247-A281-849F45431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9" name="Group 31">
            <a:extLst>
              <a:ext uri="{FF2B5EF4-FFF2-40B4-BE49-F238E27FC236}">
                <a16:creationId xmlns:a16="http://schemas.microsoft.com/office/drawing/2014/main" id="{2BB9C377-5C1E-3945-803E-32E7C308838B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37925" name="Group 32">
              <a:extLst>
                <a:ext uri="{FF2B5EF4-FFF2-40B4-BE49-F238E27FC236}">
                  <a16:creationId xmlns:a16="http://schemas.microsoft.com/office/drawing/2014/main" id="{C57CC2EB-689B-3447-B953-0055C10057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7927" name="Rectangle 12">
                <a:extLst>
                  <a:ext uri="{FF2B5EF4-FFF2-40B4-BE49-F238E27FC236}">
                    <a16:creationId xmlns:a16="http://schemas.microsoft.com/office/drawing/2014/main" id="{F7E56CC4-41E8-884D-B7A7-D816F8CAB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8" name="Rectangle 12">
                <a:extLst>
                  <a:ext uri="{FF2B5EF4-FFF2-40B4-BE49-F238E27FC236}">
                    <a16:creationId xmlns:a16="http://schemas.microsoft.com/office/drawing/2014/main" id="{B9201731-5A22-7045-BD4B-2CEF5A41B3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9" name="Rectangle 12">
                <a:extLst>
                  <a:ext uri="{FF2B5EF4-FFF2-40B4-BE49-F238E27FC236}">
                    <a16:creationId xmlns:a16="http://schemas.microsoft.com/office/drawing/2014/main" id="{CD056C74-2AFA-F54E-A2CA-D7B86F1E8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0" name="Rectangle 37">
                <a:extLst>
                  <a:ext uri="{FF2B5EF4-FFF2-40B4-BE49-F238E27FC236}">
                    <a16:creationId xmlns:a16="http://schemas.microsoft.com/office/drawing/2014/main" id="{F118376D-4B67-2249-8D23-BECC7034D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1" name="Rectangle 12">
                <a:extLst>
                  <a:ext uri="{FF2B5EF4-FFF2-40B4-BE49-F238E27FC236}">
                    <a16:creationId xmlns:a16="http://schemas.microsoft.com/office/drawing/2014/main" id="{6F5B8514-E454-E145-BAA5-39ADDFEAA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2" name="Rectangle 12">
                <a:extLst>
                  <a:ext uri="{FF2B5EF4-FFF2-40B4-BE49-F238E27FC236}">
                    <a16:creationId xmlns:a16="http://schemas.microsoft.com/office/drawing/2014/main" id="{DC615ED2-B00F-CB43-AFA7-AA75DF6A7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3" name="Rectangle 12">
                <a:extLst>
                  <a:ext uri="{FF2B5EF4-FFF2-40B4-BE49-F238E27FC236}">
                    <a16:creationId xmlns:a16="http://schemas.microsoft.com/office/drawing/2014/main" id="{5362DBD1-1309-B44C-899D-B408A8F57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4" name="Rectangle 41">
                <a:extLst>
                  <a:ext uri="{FF2B5EF4-FFF2-40B4-BE49-F238E27FC236}">
                    <a16:creationId xmlns:a16="http://schemas.microsoft.com/office/drawing/2014/main" id="{48FC098E-C109-9F4A-B9A5-B534F1FF01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37926" name="TextBox 33">
              <a:extLst>
                <a:ext uri="{FF2B5EF4-FFF2-40B4-BE49-F238E27FC236}">
                  <a16:creationId xmlns:a16="http://schemas.microsoft.com/office/drawing/2014/main" id="{A2D7B72C-B1BB-BD44-9D03-3C8ABAA5D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7900" name="Straight Connector 43">
            <a:extLst>
              <a:ext uri="{FF2B5EF4-FFF2-40B4-BE49-F238E27FC236}">
                <a16:creationId xmlns:a16="http://schemas.microsoft.com/office/drawing/2014/main" id="{D4B52ACE-F88B-8040-814D-031453E5ED6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1" name="Straight Arrow Connector 44">
            <a:extLst>
              <a:ext uri="{FF2B5EF4-FFF2-40B4-BE49-F238E27FC236}">
                <a16:creationId xmlns:a16="http://schemas.microsoft.com/office/drawing/2014/main" id="{DAE53860-A4D1-BC45-A448-C7D1FCDDA1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2" name="Straight Arrow Connector 45">
            <a:extLst>
              <a:ext uri="{FF2B5EF4-FFF2-40B4-BE49-F238E27FC236}">
                <a16:creationId xmlns:a16="http://schemas.microsoft.com/office/drawing/2014/main" id="{239D2DCA-D1DC-A249-A66C-113489476C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3" name="Straight Arrow Connector 46">
            <a:extLst>
              <a:ext uri="{FF2B5EF4-FFF2-40B4-BE49-F238E27FC236}">
                <a16:creationId xmlns:a16="http://schemas.microsoft.com/office/drawing/2014/main" id="{61662F8C-E8FA-D84F-B5FC-9F708EF641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4" name="Straight Arrow Connector 47">
            <a:extLst>
              <a:ext uri="{FF2B5EF4-FFF2-40B4-BE49-F238E27FC236}">
                <a16:creationId xmlns:a16="http://schemas.microsoft.com/office/drawing/2014/main" id="{82AE08FF-C4C5-C744-BFB0-99A2CC6C10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5" name="Straight Connector 48">
            <a:extLst>
              <a:ext uri="{FF2B5EF4-FFF2-40B4-BE49-F238E27FC236}">
                <a16:creationId xmlns:a16="http://schemas.microsoft.com/office/drawing/2014/main" id="{8CC5D5B6-46B5-9742-9CD8-EB92269CBFF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6" name="Straight Arrow Connector 49">
            <a:extLst>
              <a:ext uri="{FF2B5EF4-FFF2-40B4-BE49-F238E27FC236}">
                <a16:creationId xmlns:a16="http://schemas.microsoft.com/office/drawing/2014/main" id="{2D1FE9BD-E8DE-7B44-97E8-8BB34735EA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7" name="Straight Arrow Connector 50">
            <a:extLst>
              <a:ext uri="{FF2B5EF4-FFF2-40B4-BE49-F238E27FC236}">
                <a16:creationId xmlns:a16="http://schemas.microsoft.com/office/drawing/2014/main" id="{F52989B6-1598-8947-B62D-97A68F9D929E}"/>
              </a:ext>
            </a:extLst>
          </p:cNvPr>
          <p:cNvCxnSpPr>
            <a:cxnSpLocks noChangeShapeType="1"/>
            <a:stCxn id="37895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8" name="Straight Arrow Connector 51">
            <a:extLst>
              <a:ext uri="{FF2B5EF4-FFF2-40B4-BE49-F238E27FC236}">
                <a16:creationId xmlns:a16="http://schemas.microsoft.com/office/drawing/2014/main" id="{46F734E0-A929-8449-94AD-D180B3B1DA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9" name="Straight Arrow Connector 52">
            <a:extLst>
              <a:ext uri="{FF2B5EF4-FFF2-40B4-BE49-F238E27FC236}">
                <a16:creationId xmlns:a16="http://schemas.microsoft.com/office/drawing/2014/main" id="{3FF15869-2C50-6C4A-9549-87F0F6F0681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0" name="Straight Arrow Connector 53">
            <a:extLst>
              <a:ext uri="{FF2B5EF4-FFF2-40B4-BE49-F238E27FC236}">
                <a16:creationId xmlns:a16="http://schemas.microsoft.com/office/drawing/2014/main" id="{FE56BC7F-A8DC-BE47-9434-DB154B5913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1" name="TextBox 54">
            <a:extLst>
              <a:ext uri="{FF2B5EF4-FFF2-40B4-BE49-F238E27FC236}">
                <a16:creationId xmlns:a16="http://schemas.microsoft.com/office/drawing/2014/main" id="{354EF88C-3D82-6242-91F5-4ECAD3353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7912" name="TextBox 55">
            <a:extLst>
              <a:ext uri="{FF2B5EF4-FFF2-40B4-BE49-F238E27FC236}">
                <a16:creationId xmlns:a16="http://schemas.microsoft.com/office/drawing/2014/main" id="{E4FA4447-3DCB-CC45-9F8A-F3F8D589D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7913" name="TextBox 56">
            <a:extLst>
              <a:ext uri="{FF2B5EF4-FFF2-40B4-BE49-F238E27FC236}">
                <a16:creationId xmlns:a16="http://schemas.microsoft.com/office/drawing/2014/main" id="{B8CACE3E-3453-E543-8B6E-996ED2FA0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7914" name="TextBox 57">
            <a:extLst>
              <a:ext uri="{FF2B5EF4-FFF2-40B4-BE49-F238E27FC236}">
                <a16:creationId xmlns:a16="http://schemas.microsoft.com/office/drawing/2014/main" id="{B7A09AA6-1276-0845-B43D-66C4B3D78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7915" name="Rectangle 13">
            <a:extLst>
              <a:ext uri="{FF2B5EF4-FFF2-40B4-BE49-F238E27FC236}">
                <a16:creationId xmlns:a16="http://schemas.microsoft.com/office/drawing/2014/main" id="{2040FA2D-E7E1-C347-8EF8-3A56CD6C3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37916" name="Straight Arrow Connector 59">
            <a:extLst>
              <a:ext uri="{FF2B5EF4-FFF2-40B4-BE49-F238E27FC236}">
                <a16:creationId xmlns:a16="http://schemas.microsoft.com/office/drawing/2014/main" id="{2DE78189-776A-BD40-AA04-76A87EB4B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7" name="TextBox 61">
            <a:extLst>
              <a:ext uri="{FF2B5EF4-FFF2-40B4-BE49-F238E27FC236}">
                <a16:creationId xmlns:a16="http://schemas.microsoft.com/office/drawing/2014/main" id="{05837FB9-C56A-5D42-8898-085404BC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37918" name="Straight Connector 63">
            <a:extLst>
              <a:ext uri="{FF2B5EF4-FFF2-40B4-BE49-F238E27FC236}">
                <a16:creationId xmlns:a16="http://schemas.microsoft.com/office/drawing/2014/main" id="{B096BBBB-5A70-E74A-9C2F-D7B2998A6AD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9" name="Straight Connector 66">
            <a:extLst>
              <a:ext uri="{FF2B5EF4-FFF2-40B4-BE49-F238E27FC236}">
                <a16:creationId xmlns:a16="http://schemas.microsoft.com/office/drawing/2014/main" id="{6FBF9FE7-A3CB-A14D-8E5E-F53435410D7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20" name="Straight Arrow Connector 68">
            <a:extLst>
              <a:ext uri="{FF2B5EF4-FFF2-40B4-BE49-F238E27FC236}">
                <a16:creationId xmlns:a16="http://schemas.microsoft.com/office/drawing/2014/main" id="{D190A782-9316-0849-8789-6BD5B5FEE658}"/>
              </a:ext>
            </a:extLst>
          </p:cNvPr>
          <p:cNvCxnSpPr>
            <a:cxnSpLocks noChangeShapeType="1"/>
            <a:endCxn id="37893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1" name="TextBox 69">
            <a:extLst>
              <a:ext uri="{FF2B5EF4-FFF2-40B4-BE49-F238E27FC236}">
                <a16:creationId xmlns:a16="http://schemas.microsoft.com/office/drawing/2014/main" id="{A38BA302-DC27-804D-8C5B-AD5ADD6C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37922" name="TextBox 70">
            <a:extLst>
              <a:ext uri="{FF2B5EF4-FFF2-40B4-BE49-F238E27FC236}">
                <a16:creationId xmlns:a16="http://schemas.microsoft.com/office/drawing/2014/main" id="{7E3DDFD7-D8D2-C84D-915F-1F5C83145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37923" name="TextBox 71">
            <a:extLst>
              <a:ext uri="{FF2B5EF4-FFF2-40B4-BE49-F238E27FC236}">
                <a16:creationId xmlns:a16="http://schemas.microsoft.com/office/drawing/2014/main" id="{E74EDE64-3CBF-7741-A2CF-05DA9543B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37924" name="TextBox 72">
            <a:extLst>
              <a:ext uri="{FF2B5EF4-FFF2-40B4-BE49-F238E27FC236}">
                <a16:creationId xmlns:a16="http://schemas.microsoft.com/office/drawing/2014/main" id="{0A5C85DF-3114-4D48-94BA-BD071A358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</p:spTree>
    <p:extLst>
      <p:ext uri="{BB962C8B-B14F-4D97-AF65-F5344CB8AC3E}">
        <p14:creationId xmlns:p14="http://schemas.microsoft.com/office/powerpoint/2010/main" val="655307316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0FD897-6B18-1F44-96AA-66F725E334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2395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Photo credit: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http://true-wildlife.blogspot.ch/2010/10/bactrian-camel.html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703415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752D73E5-6CFA-9E41-869C-CF7CB8CD6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Modern OoO Execution w/ Precise 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F4385-29B6-7345-99D0-ADA62810E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Most modern processors use the following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Reorder buffer </a:t>
            </a:r>
            <a:r>
              <a:rPr lang="en-US" altLang="en-US">
                <a:ea typeface="ＭＳ Ｐゴシック" panose="020B0600070205080204" pitchFamily="34" charset="-128"/>
              </a:rPr>
              <a:t>to support in-order retirement of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 single register file</a:t>
            </a:r>
            <a:r>
              <a:rPr lang="en-US" altLang="en-US">
                <a:ea typeface="ＭＳ Ｐゴシック" panose="020B0600070205080204" pitchFamily="34" charset="-128"/>
              </a:rPr>
              <a:t> to store all registers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Both speculative and architectural 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 and FP are still separate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Two register maps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Future/frontend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renaming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Architectural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maintaining precise state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6742D3A5-62BF-CC4E-AA70-4228449895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8D1AEF-3294-1E4D-8D64-F67C10D08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2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13F45D4-3866-964A-A61D-C89328ACB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from Modern Processors</a:t>
            </a:r>
          </a:p>
        </p:txBody>
      </p:sp>
      <p:sp>
        <p:nvSpPr>
          <p:cNvPr id="39938" name="Slide Number Placeholder 3">
            <a:extLst>
              <a:ext uri="{FF2B5EF4-FFF2-40B4-BE49-F238E27FC236}">
                <a16:creationId xmlns:a16="http://schemas.microsoft.com/office/drawing/2014/main" id="{DF419CEB-2F92-1847-A58C-5EFB85E28A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B970D2-E74C-A947-8320-6DA5E6BFD38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9939" name="Picture 4">
            <a:extLst>
              <a:ext uri="{FF2B5EF4-FFF2-40B4-BE49-F238E27FC236}">
                <a16:creationId xmlns:a16="http://schemas.microsoft.com/office/drawing/2014/main" id="{AFF10B09-B120-DB48-9565-29B5985DB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1400"/>
            <a:ext cx="9144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9">
            <a:extLst>
              <a:ext uri="{FF2B5EF4-FFF2-40B4-BE49-F238E27FC236}">
                <a16:creationId xmlns:a16="http://schemas.microsoft.com/office/drawing/2014/main" id="{388AEAF8-D914-B746-959C-935369F1B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135688"/>
            <a:ext cx="693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62016269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39F81CF-4C36-EA44-B0DC-F985F2C5F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6633"/>
                </a:solidFill>
                <a:ea typeface="ＭＳ Ｐゴシック" panose="020B0600070205080204" pitchFamily="34" charset="-128"/>
              </a:rPr>
              <a:t>Enabling OoO Execution, Revisited</a:t>
            </a:r>
            <a:endParaRPr lang="en-US" altLang="en-US" sz="36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1D589-C6D0-0E41-BCFF-5F905CDE9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1.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Link</a:t>
            </a:r>
            <a:r>
              <a:rPr lang="en-US" altLang="en-US">
                <a:ea typeface="ＭＳ Ｐゴシック" panose="020B0600070205080204" pitchFamily="34" charset="-128"/>
              </a:rPr>
              <a:t>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2.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Buffer</a:t>
            </a:r>
            <a:r>
              <a:rPr lang="en-US" altLang="en-US">
                <a:ea typeface="ＭＳ Ｐゴシック" panose="020B0600070205080204" pitchFamily="34" charset="-128"/>
              </a:rPr>
              <a:t> instructions until they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3. Keep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track</a:t>
            </a:r>
            <a:r>
              <a:rPr lang="en-US" altLang="en-US">
                <a:ea typeface="ＭＳ Ｐゴシック" panose="020B0600070205080204" pitchFamily="34" charset="-128"/>
              </a:rPr>
              <a:t>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readiness</a:t>
            </a:r>
            <a:r>
              <a:rPr lang="en-US" altLang="en-US">
                <a:ea typeface="ＭＳ Ｐゴシック" panose="020B0600070205080204" pitchFamily="34" charset="-128"/>
              </a:rPr>
              <a:t> of source values of an instruction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dispatch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the instruction to functional unit (FU)</a:t>
            </a:r>
          </a:p>
          <a:p>
            <a:pPr lvl="1">
              <a:buClr>
                <a:srgbClr val="3B812F"/>
              </a:buClr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Wakeup and select/schedule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the instruction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	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4F7E6EF5-D8F8-B04A-B75E-2C0B2E651A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E98B13-89A9-6B4E-B522-FFC64F5B6F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8470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AF87A731-669F-7340-8869-2AD4F0B96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Summary of OOO Execution Concepts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EB3DB8F0-12E4-5845-AAB7-40C46E987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 eliminates false dependencies, enables linking of producer to consumers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Buffering enables the pipeline to move for independent ops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 broadcast enables communication (of readiness of produced value) between instructions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Wakeup and select enables out-of-order dispatch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FD07E9B2-5B1F-8C46-8788-921E1C36C1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D45BAD-CBE0-1448-B34F-1205FEF3901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676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4123B037-1ABC-D24F-BCE9-D5303A4D0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OOO Execution: Restricted Dataflow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B1E9A69C-D553-074A-9C0E-F20CBB21D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An out-of-order engine dynamically builds the dataflow graph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a piece of the program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which piece?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The dataflow graph is limited to the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instruction window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Instruction window: all decoded but not yet retired instructions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for the whole program? 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Why would we like to?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 other words, how can we have a large instruction window?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efficiently with 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Tomasulo’s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algorithm?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E14467D2-306B-6147-8C67-D4C5853D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4A5BC-A4DC-8646-9336-A786C5E523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995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B046F7C0-42A2-D840-9B22-A058F53F2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Remember: Register Renaming with a Reorder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DCC56-D7DD-1349-8A20-4AD25A6E2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820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Output and anti dependencies are </a:t>
            </a:r>
            <a:r>
              <a:rPr lang="en-US" altLang="en-US" b="1" dirty="0">
                <a:ea typeface="ＭＳ Ｐゴシック" panose="020B0600070205080204" pitchFamily="34" charset="-128"/>
              </a:rPr>
              <a:t>not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true dependencies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due to lack of register ID’</a:t>
            </a:r>
            <a:r>
              <a:rPr lang="en-US" altLang="ja-JP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</a:p>
          <a:p>
            <a:pPr lvl="1"/>
            <a:endParaRPr lang="en-US" altLang="ja-JP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register ID is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renamed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to the reorder buffer entry that will hold the register’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Register ID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ROB entry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After renaming, ROB entry ID used to refer to the register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eliminates anti and output dependencies</a:t>
            </a:r>
          </a:p>
          <a:p>
            <a:pPr lvl="1"/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Gives the illusion that there are a large number of registers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1695D459-150A-5343-B134-E8C67BE790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4B04AC-FD8C-DE43-BA27-14045D19B1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B1D945E3-1915-874A-AAC4-C78A6CE4D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 for Our Example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CCE0D147-B1A6-674C-966B-2918B1418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B9D4FF66-8E61-8042-B4FB-0E14617CB0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9E451E-FA95-974D-A08B-CD60CD335C0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036" name="TextBox 4">
            <a:extLst>
              <a:ext uri="{FF2B5EF4-FFF2-40B4-BE49-F238E27FC236}">
                <a16:creationId xmlns:a16="http://schemas.microsoft.com/office/drawing/2014/main" id="{C7FAAA98-5200-2040-A64F-9AB873197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0154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C84FD7D0-398C-494B-8D53-B527DF11E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State of RAT and RS in Cycle 7</a:t>
            </a: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D61041ED-0781-5047-9C4D-409B035795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C3AE3-9A2B-0E43-B9C3-09A52A8A100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5059" name="Picture 4">
            <a:extLst>
              <a:ext uri="{FF2B5EF4-FFF2-40B4-BE49-F238E27FC236}">
                <a16:creationId xmlns:a16="http://schemas.microsoft.com/office/drawing/2014/main" id="{C3CF838E-6A4F-B04B-8236-8D3E61369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518591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148A3A26-974E-EC4F-AC24-3D45FF8B7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</a:t>
            </a:r>
          </a:p>
        </p:txBody>
      </p:sp>
      <p:pic>
        <p:nvPicPr>
          <p:cNvPr id="46082" name="Content Placeholder 4">
            <a:extLst>
              <a:ext uri="{FF2B5EF4-FFF2-40B4-BE49-F238E27FC236}">
                <a16:creationId xmlns:a16="http://schemas.microsoft.com/office/drawing/2014/main" id="{4EC04678-1F85-F548-8BE1-F71D6FB1E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AE181587-86F1-0B49-B1C2-6F9AAB4718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69B5C6-2ACA-4142-986B-30B645934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54938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EA2259BD-86A3-464D-BC7F-850451CAD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to Ponder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8A389-1D9F-F647-8B24-DCDE5E17A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Why is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beneficial?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if all operations take a single cycle?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tolerates the latency of multi-cycle operations by executing independent operations concurrently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if an instruction takes 500 cycles?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large of an instruction window do we need to continue decoding?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many cycles of latency can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tolerate?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limits the latency tolerance scalability of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algorithm?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Active/instruction window size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determined by both scheduling window and reorder buffer size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842280AC-CE71-DA4F-8C11-A6377EA579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2C925B-DD53-BA44-A28B-21A8D90B64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12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26CCCDD6-8D9A-A743-BC72-4A5EC837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18855DCE-5189-6247-9968-A2F19E9F5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>
                <a:ea typeface="ＭＳ Ｐゴシック" panose="020B0600070205080204" pitchFamily="34" charset="-128"/>
              </a:rPr>
              <a:t>Smith and Sohi,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48BAAE35-6CD1-0F40-9E78-A61D338706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487558-6D1A-9C40-AECD-6AACC39B489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3A51AFC2-3F4B-534D-A8F6-956AB282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790993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2CD8C1C0-FAAD-9B45-888F-869097AA2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OoO Design: Intel Pentium 4</a:t>
            </a:r>
          </a:p>
        </p:txBody>
      </p:sp>
      <p:sp>
        <p:nvSpPr>
          <p:cNvPr id="49154" name="Slide Number Placeholder 3">
            <a:extLst>
              <a:ext uri="{FF2B5EF4-FFF2-40B4-BE49-F238E27FC236}">
                <a16:creationId xmlns:a16="http://schemas.microsoft.com/office/drawing/2014/main" id="{90627509-A676-984F-AB31-9571B6F673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A1367D-E90B-8F45-9818-2B4AD79B40C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9155" name="Picture 4">
            <a:extLst>
              <a:ext uri="{FF2B5EF4-FFF2-40B4-BE49-F238E27FC236}">
                <a16:creationId xmlns:a16="http://schemas.microsoft.com/office/drawing/2014/main" id="{3F0568CB-DD65-034F-A1C6-6393C0E9D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">
            <a:extLst>
              <a:ext uri="{FF2B5EF4-FFF2-40B4-BE49-F238E27FC236}">
                <a16:creationId xmlns:a16="http://schemas.microsoft.com/office/drawing/2014/main" id="{DB1FFB29-93C4-2441-9FC6-C281E042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3105097046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7E63A927-C28A-9E46-9E94-0DA9AB0C9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4A219328-04C2-FB48-B860-D2CB84E7D8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456937-AE7A-D14B-961E-828ACC17AC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0179" name="Picture 4">
            <a:extLst>
              <a:ext uri="{FF2B5EF4-FFF2-40B4-BE49-F238E27FC236}">
                <a16:creationId xmlns:a16="http://schemas.microsoft.com/office/drawing/2014/main" id="{8F7F84C8-BB3A-2841-B6B9-FC7304127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Box 2">
            <a:extLst>
              <a:ext uri="{FF2B5EF4-FFF2-40B4-BE49-F238E27FC236}">
                <a16:creationId xmlns:a16="http://schemas.microsoft.com/office/drawing/2014/main" id="{9A08DB82-943F-4A41-B998-CCFC3CC91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Mutlu+,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Runahead Execution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HPCA 2003.</a:t>
            </a:r>
          </a:p>
        </p:txBody>
      </p:sp>
    </p:spTree>
    <p:extLst>
      <p:ext uri="{BB962C8B-B14F-4D97-AF65-F5344CB8AC3E}">
        <p14:creationId xmlns:p14="http://schemas.microsoft.com/office/powerpoint/2010/main" val="591054095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EAD8D1A-B74E-1C42-9DAD-6EB8B3D90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Alpha 21264</a:t>
            </a:r>
          </a:p>
        </p:txBody>
      </p:sp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C4E4D2B7-B54B-4E4D-801D-1997516C2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EBFEC2-BE79-2244-A78B-77FD78BA10F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1203" name="Picture 1">
            <a:extLst>
              <a:ext uri="{FF2B5EF4-FFF2-40B4-BE49-F238E27FC236}">
                <a16:creationId xmlns:a16="http://schemas.microsoft.com/office/drawing/2014/main" id="{071A184C-B513-F748-9A18-44574AB60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0"/>
            <a:ext cx="91440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2">
            <a:extLst>
              <a:ext uri="{FF2B5EF4-FFF2-40B4-BE49-F238E27FC236}">
                <a16:creationId xmlns:a16="http://schemas.microsoft.com/office/drawing/2014/main" id="{40B844CF-5553-7745-8ED3-C73F5E0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Kessler, 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Alpha 21264 Microprocessor,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March-April 1999.</a:t>
            </a:r>
          </a:p>
        </p:txBody>
      </p:sp>
    </p:spTree>
    <p:extLst>
      <p:ext uri="{BB962C8B-B14F-4D97-AF65-F5344CB8AC3E}">
        <p14:creationId xmlns:p14="http://schemas.microsoft.com/office/powerpoint/2010/main" val="456529037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E6C1AEDA-6633-A643-B503-6F86D1688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R10000</a:t>
            </a:r>
          </a:p>
        </p:txBody>
      </p:sp>
      <p:sp>
        <p:nvSpPr>
          <p:cNvPr id="52226" name="Slide Number Placeholder 3">
            <a:extLst>
              <a:ext uri="{FF2B5EF4-FFF2-40B4-BE49-F238E27FC236}">
                <a16:creationId xmlns:a16="http://schemas.microsoft.com/office/drawing/2014/main" id="{FDE04A56-3BBB-E24D-93B3-EEF5958D2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48AEA1-3D8C-1242-A8DF-5CA164DF63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7" name="Picture 1">
            <a:extLst>
              <a:ext uri="{FF2B5EF4-FFF2-40B4-BE49-F238E27FC236}">
                <a16:creationId xmlns:a16="http://schemas.microsoft.com/office/drawing/2014/main" id="{6ECD7248-892C-F549-806C-ED0E24440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2">
            <a:extLst>
              <a:ext uri="{FF2B5EF4-FFF2-40B4-BE49-F238E27FC236}">
                <a16:creationId xmlns:a16="http://schemas.microsoft.com/office/drawing/2014/main" id="{A4E6CFCF-C646-2B4E-8F08-7398FBB60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6488113"/>
            <a:ext cx="8991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Yeager,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MIPS R10000 Superscalar Microprocessor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April 1996</a:t>
            </a:r>
          </a:p>
        </p:txBody>
      </p:sp>
    </p:spTree>
    <p:extLst>
      <p:ext uri="{BB962C8B-B14F-4D97-AF65-F5344CB8AC3E}">
        <p14:creationId xmlns:p14="http://schemas.microsoft.com/office/powerpoint/2010/main" val="1119861860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FFAF86D3-447C-3742-8E0B-260789293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2887BDAA-2686-0541-9D11-023FF76D4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429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Tendler et al.,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POWER4 system microarchitecture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IBM J R&amp;D, 2002.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81F68A5-AB5D-7644-B654-F1DF818A8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26EA29-62E3-4742-A715-3CE2C0C857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3252" name="Picture 5" descr="power4-core.tiff">
            <a:extLst>
              <a:ext uri="{FF2B5EF4-FFF2-40B4-BE49-F238E27FC236}">
                <a16:creationId xmlns:a16="http://schemas.microsoft.com/office/drawing/2014/main" id="{BCEA3B0D-1AF3-234A-88C4-9D1B2A36A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"/>
            <a:ext cx="4876800" cy="644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06923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Out-of-Order Execution</a:t>
            </a:r>
            <a:br>
              <a:rPr lang="en-US" altLang="en-US" sz="4000">
                <a:ea typeface="ＭＳ Ｐゴシック" panose="020B0600070205080204" pitchFamily="34" charset="-128"/>
              </a:rPr>
            </a:br>
            <a:r>
              <a:rPr lang="en-US" altLang="en-US" sz="4000">
                <a:ea typeface="ＭＳ Ｐゴシック" panose="020B0600070205080204" pitchFamily="34" charset="-128"/>
              </a:rPr>
              <a:t>(Dynamic Instruction Scheduling)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BE5D510D-9FE0-4C49-830C-B4E87DD32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9A4E4B6A-DF67-2945-A06B-F57BC34D2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2 cores, out-of-order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100-entry instruction window in each core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8-wide instruction fetch, issue, execute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Large, local+global hybrid branch predictor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1.5MB, 8-way L2 cache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Aggressive stream based prefetching</a:t>
            </a: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7A4F6009-DE6F-4347-B682-3DB248E20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82E8EA-61CE-B74B-B1EB-3BB0C854B94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32089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A76BA713-E8A5-CA46-9286-1D8BE99CB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POWER5</a:t>
            </a:r>
          </a:p>
        </p:txBody>
      </p:sp>
      <p:sp>
        <p:nvSpPr>
          <p:cNvPr id="55298" name="Content Placeholder 2">
            <a:extLst>
              <a:ext uri="{FF2B5EF4-FFF2-40B4-BE49-F238E27FC236}">
                <a16:creationId xmlns:a16="http://schemas.microsoft.com/office/drawing/2014/main" id="{EA1662E7-3B36-5341-A69B-B045E1DAA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800">
                <a:ea typeface="ＭＳ Ｐゴシック" panose="020B0600070205080204" pitchFamily="34" charset="-128"/>
              </a:rPr>
              <a:t>Kalla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>
                <a:solidFill>
                  <a:srgbClr val="0000FF"/>
                </a:solidFill>
                <a:ea typeface="ＭＳ Ｐゴシック" panose="020B0600070205080204" pitchFamily="34" charset="-128"/>
              </a:rPr>
              <a:t>IBM Power5 Chip: A Dual-Core Multithreaded Processor</a:t>
            </a:r>
            <a:r>
              <a:rPr lang="en-US" altLang="ja-JP" sz="180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>
                <a:ea typeface="ＭＳ Ｐゴシック" panose="020B0600070205080204" pitchFamily="34" charset="-128"/>
              </a:rPr>
              <a:t> IEEE Micro 2004.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9CE7A227-9433-C343-AD9E-6D29E654D9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A2D1AA-5944-9641-AE0B-A88CBF7598E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5300" name="Picture 4">
            <a:extLst>
              <a:ext uri="{FF2B5EF4-FFF2-40B4-BE49-F238E27FC236}">
                <a16:creationId xmlns:a16="http://schemas.microsoft.com/office/drawing/2014/main" id="{E6B4AA3D-B530-634E-AD57-C41E9E06D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892300"/>
            <a:ext cx="91186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751791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Handling Out-of-Order Execution </a:t>
            </a:r>
            <a:br>
              <a:rPr lang="en-US" altLang="en-US" sz="4000" dirty="0">
                <a:ea typeface="ＭＳ Ｐゴシック" panose="020B0600070205080204" pitchFamily="34" charset="-128"/>
              </a:rPr>
            </a:br>
            <a:r>
              <a:rPr lang="en-US" altLang="en-US" sz="4000" dirty="0">
                <a:ea typeface="ＭＳ Ｐゴシック" panose="020B0600070205080204" pitchFamily="34" charset="-128"/>
              </a:rPr>
              <a:t>of Loads and Stores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7633702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41703D5D-BE0A-1C45-BB64-785FF83F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Registers versus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C330F-B25B-BA4F-9481-46B25F8C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 far, we considered mainly registers as part of state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about memory?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fundamental differences between registers and memory?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dependences known statically – memory dependences determined dynamically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small – memory state is large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not visible to other threads/processors – memory state is shared between threads/processors (in a shared memory multiprocessor)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41EB08CB-EA0D-F942-B6EC-CA3F0C5D2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409DD8-BDDA-A144-AA62-716D86388CDA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382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11B343FF-37D2-E046-92F5-0DD2A0A4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D85E8-9351-C646-9071-F36869595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Need to obey memory dependences in an out-of-order machine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 need to do so while providing high performance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Observation and Problem: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address is not known until a load/store executes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Corollary 1: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Renaming memory addresses is difficult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2: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Determining dependence or independence of loads/stores need to be handled </a:t>
            </a:r>
            <a:r>
              <a:rPr lang="en-US" altLang="en-US" i="1">
                <a:solidFill>
                  <a:srgbClr val="FF0000"/>
                </a:solidFill>
                <a:ea typeface="ＭＳ Ｐゴシック" panose="020B0600070205080204" pitchFamily="34" charset="-128"/>
              </a:rPr>
              <a:t>after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their (partial)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3: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When a load/store has its address ready, there may be younger/older loads/stores with undetermined addresses in the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E4A88B14-917A-CD47-87F3-FD136E1C9A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79210D-901C-A54C-8BAC-904A6991E5F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77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1BBA3D0C-1F43-CC4E-BEED-A02D68EC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F6F0A-9745-6245-AE5A-5F974817D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you schedule a load instruction in an OOO engine?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Problem: A younger load can have its address ready before an older store’s address is known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Known as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disambiguation </a:t>
            </a:r>
            <a:r>
              <a:rPr lang="en-US" altLang="en-US">
                <a:ea typeface="ＭＳ Ｐゴシック" panose="020B0600070205080204" pitchFamily="34" charset="-128"/>
              </a:rPr>
              <a:t>problem or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unknown address </a:t>
            </a:r>
            <a:r>
              <a:rPr lang="en-US" altLang="en-US">
                <a:ea typeface="ＭＳ Ｐゴシック" panose="020B0600070205080204" pitchFamily="34" charset="-128"/>
              </a:rPr>
              <a:t>problem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Approaches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Conservative:</a:t>
            </a:r>
            <a:r>
              <a:rPr lang="en-US" altLang="en-US">
                <a:ea typeface="ＭＳ Ｐゴシック" panose="020B0600070205080204" pitchFamily="34" charset="-128"/>
              </a:rPr>
              <a:t> Stall the load until all previous stores have computed their addresses (or even retired from the machine)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Aggressive:</a:t>
            </a:r>
            <a:r>
              <a:rPr lang="en-US" altLang="en-US">
                <a:ea typeface="ＭＳ Ｐゴシック" panose="020B0600070205080204" pitchFamily="34" charset="-128"/>
              </a:rPr>
              <a:t> Assume load is independent of unknown-address stores and schedule the load right away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Intelligent:</a:t>
            </a:r>
            <a:r>
              <a:rPr lang="en-US" altLang="en-US">
                <a:ea typeface="ＭＳ Ｐゴシック" panose="020B0600070205080204" pitchFamily="34" charset="-128"/>
              </a:rPr>
              <a:t> Predict (with a more sophisticated predictor) if the load is dependent on the/any unknown address store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AB2BEC3-F91E-9E48-A82E-B30B15876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6DF89-7FBC-5849-B85C-8B01CA5717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1300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2000ADE6-8257-4F4B-B0AE-337EB713D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Handling of Store-Load Dependences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90F22-8775-534D-80D9-3D7ADB2AF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A load’</a:t>
            </a:r>
            <a:r>
              <a:rPr lang="en-US" altLang="ja-JP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s dependence status is not known </a:t>
            </a:r>
            <a:r>
              <a:rPr lang="en-US" altLang="ja-JP" sz="2000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until all previous store addresses are available. </a:t>
            </a:r>
          </a:p>
          <a:p>
            <a:pPr>
              <a:buFont typeface="Wingdings" pitchFamily="2" charset="2"/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detect dependence of a load instruction on a previous store?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Wait until all previous stores committed (no need to check for address match) 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Keep a list of pending stores in a store buffer and check whether load address matches a previous store address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treat the scheduling of a load instruction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wrt</a:t>
            </a:r>
            <a:r>
              <a:rPr lang="en-US" altLang="en-US" sz="2000" dirty="0">
                <a:ea typeface="ＭＳ Ｐゴシック" panose="020B0600070205080204" pitchFamily="34" charset="-128"/>
              </a:rPr>
              <a:t> previous stores?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Assume load dependent on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Assume load independent of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404BA1F2-319E-CC4E-A291-5A926BCBBF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37E8B7-B1D4-BD41-9B1E-DBF1C71A90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80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7CBEBE3C-6100-9F4B-9586-8490FC40D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A9E98-4D70-D44D-85CD-3E6A0B2DA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pPr>
              <a:buClr>
                <a:srgbClr val="CC9900"/>
              </a:buClr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Option 1: Assume load is dependent on all previous stores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+ No need for recovery 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-- Too conservative: delays independent loads unnecessarily</a:t>
            </a:r>
          </a:p>
          <a:p>
            <a:endParaRPr lang="en-US" altLang="en-US" sz="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2: Assume load is independent of all previous stores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Simple and can be common case: no delay for independent loads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Requires recovery and re-execution of load and dependents on misprediction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More accurate. Load store dependencies persist over time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Still requires recovery/re-execution on misprediction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Alpha 21264	: Initially assume load independent, delay loads found to be dependent	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Moshovos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Dynamic speculation and synchronization of data dependences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1997.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Chrysos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and Emer,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1998.</a:t>
            </a: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4089D8B-9F00-994B-B8F0-79929EE02C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E7CE85-B589-7E49-A0D8-D11A2B0CA2C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1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6CF5AF7C-D6A0-7746-962F-4D41CF2E5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(II)</a:t>
            </a:r>
          </a:p>
        </p:txBody>
      </p:sp>
      <p:sp>
        <p:nvSpPr>
          <p:cNvPr id="67586" name="Content Placeholder 2">
            <a:extLst>
              <a:ext uri="{FF2B5EF4-FFF2-40B4-BE49-F238E27FC236}">
                <a16:creationId xmlns:a16="http://schemas.microsoft.com/office/drawing/2014/main" id="{BE8F3A3B-333A-CA4C-90DB-178CED072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Chrysos and Emer,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ISCA 1998.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Predicting store-load dependencies important for performance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Simple predictors (based on past history) can achieve most of the potential performance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7CB54FB5-E076-584D-B447-47F89D7D9F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F00F0B-F17E-7A4D-BD69-AF618799850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7588" name="Picture 2">
            <a:extLst>
              <a:ext uri="{FF2B5EF4-FFF2-40B4-BE49-F238E27FC236}">
                <a16:creationId xmlns:a16="http://schemas.microsoft.com/office/drawing/2014/main" id="{53E3AB64-25E6-694F-9F06-E3681414A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2313"/>
            <a:ext cx="8602663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794529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649C33E9-386F-0E4A-B893-6972CE378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Forwarding Between Stores and Loads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0DCC9-0E5D-B54B-8496-8BBEF5905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We cannot update memory out of program order</a:t>
            </a:r>
          </a:p>
          <a:p>
            <a:pPr marL="0" indent="0">
              <a:buFont typeface="Wingdings" charset="0"/>
              <a:buNone/>
              <a:defRPr/>
            </a:pPr>
            <a:r>
              <a:rPr lang="en-US" sz="2100" dirty="0">
                <a:sym typeface="Wingdings"/>
              </a:rPr>
              <a:t>     Need to buffer all store and load instructions in instruction window</a:t>
            </a:r>
            <a:endParaRPr lang="en-US" sz="2100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Even if we </a:t>
            </a:r>
            <a:r>
              <a:rPr lang="en-US" b="1" dirty="0"/>
              <a:t>know</a:t>
            </a:r>
            <a:r>
              <a:rPr lang="en-US" dirty="0"/>
              <a:t> all addresses of past stores when we generate the address of a load, two questions still remain: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1. How do we check whether or not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2. How do we forward data to the load if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endParaRPr lang="en-US" dirty="0"/>
          </a:p>
          <a:p>
            <a:pPr marL="360362">
              <a:buFont typeface="Wingdings" charset="0"/>
              <a:buChar char="n"/>
              <a:defRPr/>
            </a:pPr>
            <a:r>
              <a:rPr lang="en-US" dirty="0"/>
              <a:t>Modern processors use a LQ (load queue) and an SQ for this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Can be combined or separate between loads and stores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load searches the SQ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store searches the LQ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endParaRPr lang="en-US" dirty="0"/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0072C5D3-A513-D440-B7C9-44DE662DF4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C89CCC-B082-AA48-AEEA-18297FF28ED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7355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96B943B-5D6A-6642-8116-0724E16D6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In-order Pipeline</a:t>
            </a:r>
          </a:p>
        </p:txBody>
      </p:sp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id="{CB75E920-D079-184B-8C6B-E9320C05E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403725"/>
            <a:ext cx="9144000" cy="1787525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Dispatch: Act of sending an instruction to a functional unit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Renaming with ROB eliminates stalls due to false dependencies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 true data dependency stalls dispatch of younger instructions into functional (execution) units</a:t>
            </a: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717678DD-8673-E74D-B49A-8E460EF6F9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58DD75-AD78-8B42-9F25-7635B88DE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9940" name="Group 37">
            <a:extLst>
              <a:ext uri="{FF2B5EF4-FFF2-40B4-BE49-F238E27FC236}">
                <a16:creationId xmlns:a16="http://schemas.microsoft.com/office/drawing/2014/main" id="{6C47670B-D2CF-904F-B672-082FD26D5798}"/>
              </a:ext>
            </a:extLst>
          </p:cNvPr>
          <p:cNvGrpSpPr>
            <a:grpSpLocks/>
          </p:cNvGrpSpPr>
          <p:nvPr/>
        </p:nvGrpSpPr>
        <p:grpSpPr bwMode="auto">
          <a:xfrm>
            <a:off x="1444625" y="2606675"/>
            <a:ext cx="804863" cy="369888"/>
            <a:chOff x="1001099" y="4100530"/>
            <a:chExt cx="805656" cy="369887"/>
          </a:xfrm>
        </p:grpSpPr>
        <p:sp>
          <p:nvSpPr>
            <p:cNvPr id="39986" name="Rectangle 10">
              <a:extLst>
                <a:ext uri="{FF2B5EF4-FFF2-40B4-BE49-F238E27FC236}">
                  <a16:creationId xmlns:a16="http://schemas.microsoft.com/office/drawing/2014/main" id="{A13D30CB-15D6-1D4D-8ADA-0194F7EC1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9987" name="Rectangle 11">
              <a:extLst>
                <a:ext uri="{FF2B5EF4-FFF2-40B4-BE49-F238E27FC236}">
                  <a16:creationId xmlns:a16="http://schemas.microsoft.com/office/drawing/2014/main" id="{7C1F55F7-D5C6-5D42-BB25-C66EAD80F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9941" name="Rectangle 12">
            <a:extLst>
              <a:ext uri="{FF2B5EF4-FFF2-40B4-BE49-F238E27FC236}">
                <a16:creationId xmlns:a16="http://schemas.microsoft.com/office/drawing/2014/main" id="{DA93186A-C883-984E-A675-745941682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1743075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9942" name="Rectangle 13">
            <a:extLst>
              <a:ext uri="{FF2B5EF4-FFF2-40B4-BE49-F238E27FC236}">
                <a16:creationId xmlns:a16="http://schemas.microsoft.com/office/drawing/2014/main" id="{3092B47F-8825-754D-AE49-15614152F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3575" y="24479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39943" name="Group 22">
            <a:extLst>
              <a:ext uri="{FF2B5EF4-FFF2-40B4-BE49-F238E27FC236}">
                <a16:creationId xmlns:a16="http://schemas.microsoft.com/office/drawing/2014/main" id="{7A7A9274-BA98-1D4C-A034-FC26A3A23683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790825"/>
            <a:ext cx="3222625" cy="369888"/>
            <a:chOff x="2783717" y="3915586"/>
            <a:chExt cx="3222624" cy="369887"/>
          </a:xfrm>
        </p:grpSpPr>
        <p:sp>
          <p:nvSpPr>
            <p:cNvPr id="39978" name="Rectangle 12">
              <a:extLst>
                <a:ext uri="{FF2B5EF4-FFF2-40B4-BE49-F238E27FC236}">
                  <a16:creationId xmlns:a16="http://schemas.microsoft.com/office/drawing/2014/main" id="{DB113DFC-0CD3-2F4E-9AA6-60DF4866A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9" name="Rectangle 12">
              <a:extLst>
                <a:ext uri="{FF2B5EF4-FFF2-40B4-BE49-F238E27FC236}">
                  <a16:creationId xmlns:a16="http://schemas.microsoft.com/office/drawing/2014/main" id="{DA12E455-EE84-4949-8057-49B16F625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0" name="Rectangle 12">
              <a:extLst>
                <a:ext uri="{FF2B5EF4-FFF2-40B4-BE49-F238E27FC236}">
                  <a16:creationId xmlns:a16="http://schemas.microsoft.com/office/drawing/2014/main" id="{48436612-3026-9648-BBEE-D510F8AE9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1" name="Rectangle 12">
              <a:extLst>
                <a:ext uri="{FF2B5EF4-FFF2-40B4-BE49-F238E27FC236}">
                  <a16:creationId xmlns:a16="http://schemas.microsoft.com/office/drawing/2014/main" id="{953E8830-DEBB-214C-B286-D72EEF853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2" name="Rectangle 12">
              <a:extLst>
                <a:ext uri="{FF2B5EF4-FFF2-40B4-BE49-F238E27FC236}">
                  <a16:creationId xmlns:a16="http://schemas.microsoft.com/office/drawing/2014/main" id="{B8A764AA-5020-E942-BBBE-86D1B651B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3" name="Rectangle 12">
              <a:extLst>
                <a:ext uri="{FF2B5EF4-FFF2-40B4-BE49-F238E27FC236}">
                  <a16:creationId xmlns:a16="http://schemas.microsoft.com/office/drawing/2014/main" id="{32597FED-79E1-B34A-9856-3F7C05594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4" name="Rectangle 12">
              <a:extLst>
                <a:ext uri="{FF2B5EF4-FFF2-40B4-BE49-F238E27FC236}">
                  <a16:creationId xmlns:a16="http://schemas.microsoft.com/office/drawing/2014/main" id="{3944916B-3728-3041-9B24-719CEE7AB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5" name="Rectangle 21">
              <a:extLst>
                <a:ext uri="{FF2B5EF4-FFF2-40B4-BE49-F238E27FC236}">
                  <a16:creationId xmlns:a16="http://schemas.microsoft.com/office/drawing/2014/main" id="{B7E27C3C-6715-AE43-BDA0-1F34A498E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4" name="Group 38">
            <a:extLst>
              <a:ext uri="{FF2B5EF4-FFF2-40B4-BE49-F238E27FC236}">
                <a16:creationId xmlns:a16="http://schemas.microsoft.com/office/drawing/2014/main" id="{D76D2CA6-364C-3541-BDB0-20E8556451F7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259013"/>
            <a:ext cx="1611313" cy="374650"/>
            <a:chOff x="2783717" y="3915586"/>
            <a:chExt cx="1611312" cy="374488"/>
          </a:xfrm>
        </p:grpSpPr>
        <p:sp>
          <p:nvSpPr>
            <p:cNvPr id="39974" name="Rectangle 12">
              <a:extLst>
                <a:ext uri="{FF2B5EF4-FFF2-40B4-BE49-F238E27FC236}">
                  <a16:creationId xmlns:a16="http://schemas.microsoft.com/office/drawing/2014/main" id="{F8607F22-EB2E-F743-A999-A52C8F133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5" name="Rectangle 12">
              <a:extLst>
                <a:ext uri="{FF2B5EF4-FFF2-40B4-BE49-F238E27FC236}">
                  <a16:creationId xmlns:a16="http://schemas.microsoft.com/office/drawing/2014/main" id="{FEF0C56E-C834-4F45-AB45-4AFC88CEA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6" name="Rectangle 12">
              <a:extLst>
                <a:ext uri="{FF2B5EF4-FFF2-40B4-BE49-F238E27FC236}">
                  <a16:creationId xmlns:a16="http://schemas.microsoft.com/office/drawing/2014/main" id="{9543C168-F667-264D-A1CE-665B7AF86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7" name="Rectangle 12">
              <a:extLst>
                <a:ext uri="{FF2B5EF4-FFF2-40B4-BE49-F238E27FC236}">
                  <a16:creationId xmlns:a16="http://schemas.microsoft.com/office/drawing/2014/main" id="{35515FDF-C240-6644-BD70-8AD9C9DBA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5" name="Group 39">
            <a:extLst>
              <a:ext uri="{FF2B5EF4-FFF2-40B4-BE49-F238E27FC236}">
                <a16:creationId xmlns:a16="http://schemas.microsoft.com/office/drawing/2014/main" id="{C7853A0B-4993-6A49-BD2F-CE5B5D18EB5A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3160713"/>
            <a:ext cx="3903663" cy="523875"/>
            <a:chOff x="2783717" y="5184853"/>
            <a:chExt cx="3904221" cy="523220"/>
          </a:xfrm>
        </p:grpSpPr>
        <p:grpSp>
          <p:nvGrpSpPr>
            <p:cNvPr id="39964" name="Group 27">
              <a:extLst>
                <a:ext uri="{FF2B5EF4-FFF2-40B4-BE49-F238E27FC236}">
                  <a16:creationId xmlns:a16="http://schemas.microsoft.com/office/drawing/2014/main" id="{2C4D0F1D-382D-144B-8D05-D5E907198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9966" name="Rectangle 12">
                <a:extLst>
                  <a:ext uri="{FF2B5EF4-FFF2-40B4-BE49-F238E27FC236}">
                    <a16:creationId xmlns:a16="http://schemas.microsoft.com/office/drawing/2014/main" id="{A50B57A9-AACE-6548-AA59-7BE2683F1B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7" name="Rectangle 12">
                <a:extLst>
                  <a:ext uri="{FF2B5EF4-FFF2-40B4-BE49-F238E27FC236}">
                    <a16:creationId xmlns:a16="http://schemas.microsoft.com/office/drawing/2014/main" id="{A497AB54-9B14-B745-BF00-F9B8204C0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8" name="Rectangle 12">
                <a:extLst>
                  <a:ext uri="{FF2B5EF4-FFF2-40B4-BE49-F238E27FC236}">
                    <a16:creationId xmlns:a16="http://schemas.microsoft.com/office/drawing/2014/main" id="{E1BD45E8-8B19-1E4D-8112-55A228E9E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9" name="Rectangle 31">
                <a:extLst>
                  <a:ext uri="{FF2B5EF4-FFF2-40B4-BE49-F238E27FC236}">
                    <a16:creationId xmlns:a16="http://schemas.microsoft.com/office/drawing/2014/main" id="{1849F9B2-16D0-F748-83F8-C2473A874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0" name="Rectangle 12">
                <a:extLst>
                  <a:ext uri="{FF2B5EF4-FFF2-40B4-BE49-F238E27FC236}">
                    <a16:creationId xmlns:a16="http://schemas.microsoft.com/office/drawing/2014/main" id="{BED750CF-7507-C547-AC8E-7AE93DA6E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1" name="Rectangle 12">
                <a:extLst>
                  <a:ext uri="{FF2B5EF4-FFF2-40B4-BE49-F238E27FC236}">
                    <a16:creationId xmlns:a16="http://schemas.microsoft.com/office/drawing/2014/main" id="{5C9021D2-CB40-2649-BD54-69BAEEDF3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2" name="Rectangle 12">
                <a:extLst>
                  <a:ext uri="{FF2B5EF4-FFF2-40B4-BE49-F238E27FC236}">
                    <a16:creationId xmlns:a16="http://schemas.microsoft.com/office/drawing/2014/main" id="{8D22A5CF-AC27-4D43-A40E-3461E391E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3" name="Rectangle 35">
                <a:extLst>
                  <a:ext uri="{FF2B5EF4-FFF2-40B4-BE49-F238E27FC236}">
                    <a16:creationId xmlns:a16="http://schemas.microsoft.com/office/drawing/2014/main" id="{3DC4524B-64BB-F944-ABE6-A3EBFBB37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9965" name="TextBox 36">
              <a:extLst>
                <a:ext uri="{FF2B5EF4-FFF2-40B4-BE49-F238E27FC236}">
                  <a16:creationId xmlns:a16="http://schemas.microsoft.com/office/drawing/2014/main" id="{4C838260-76E2-9C49-A54C-EEB09341E6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9946" name="Straight Connector 41">
            <a:extLst>
              <a:ext uri="{FF2B5EF4-FFF2-40B4-BE49-F238E27FC236}">
                <a16:creationId xmlns:a16="http://schemas.microsoft.com/office/drawing/2014/main" id="{BAAA1513-2FEC-DB4B-9201-CC153F42CD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9488" y="279082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Connector 44">
            <a:extLst>
              <a:ext uri="{FF2B5EF4-FFF2-40B4-BE49-F238E27FC236}">
                <a16:creationId xmlns:a16="http://schemas.microsoft.com/office/drawing/2014/main" id="{85766FCF-049C-644B-A294-C5AD42FF745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89100" y="2705100"/>
            <a:ext cx="16081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Straight Arrow Connector 51">
            <a:extLst>
              <a:ext uri="{FF2B5EF4-FFF2-40B4-BE49-F238E27FC236}">
                <a16:creationId xmlns:a16="http://schemas.microsoft.com/office/drawing/2014/main" id="{1276D95D-CE11-E643-B04E-C7D0A70D49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3509963"/>
            <a:ext cx="290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9" name="Straight Arrow Connector 53">
            <a:extLst>
              <a:ext uri="{FF2B5EF4-FFF2-40B4-BE49-F238E27FC236}">
                <a16:creationId xmlns:a16="http://schemas.microsoft.com/office/drawing/2014/main" id="{000869E5-CA87-634C-9672-25045F5B90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29765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0" name="Straight Arrow Connector 54">
            <a:extLst>
              <a:ext uri="{FF2B5EF4-FFF2-40B4-BE49-F238E27FC236}">
                <a16:creationId xmlns:a16="http://schemas.microsoft.com/office/drawing/2014/main" id="{72BBA646-58D4-FC4A-A81C-70BFE8926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1900" y="190182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1" name="Straight Arrow Connector 55">
            <a:extLst>
              <a:ext uri="{FF2B5EF4-FFF2-40B4-BE49-F238E27FC236}">
                <a16:creationId xmlns:a16="http://schemas.microsoft.com/office/drawing/2014/main" id="{0F6E4444-370A-724D-B5FF-D5CBD2E446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8725" y="24479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2" name="Straight Connector 58">
            <a:extLst>
              <a:ext uri="{FF2B5EF4-FFF2-40B4-BE49-F238E27FC236}">
                <a16:creationId xmlns:a16="http://schemas.microsoft.com/office/drawing/2014/main" id="{F6864022-4026-FA42-B98B-64BAE2C9157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973763" y="27066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3" name="Straight Arrow Connector 60">
            <a:extLst>
              <a:ext uri="{FF2B5EF4-FFF2-40B4-BE49-F238E27FC236}">
                <a16:creationId xmlns:a16="http://schemas.microsoft.com/office/drawing/2014/main" id="{8CFC36CF-EF57-5947-8C13-9CDE30726E2F}"/>
              </a:ext>
            </a:extLst>
          </p:cNvPr>
          <p:cNvCxnSpPr>
            <a:cxnSpLocks noChangeShapeType="1"/>
            <a:endCxn id="39942" idx="1"/>
          </p:cNvCxnSpPr>
          <p:nvPr/>
        </p:nvCxnSpPr>
        <p:spPr bwMode="auto">
          <a:xfrm>
            <a:off x="6778625" y="26336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4" name="Straight Arrow Connector 62">
            <a:extLst>
              <a:ext uri="{FF2B5EF4-FFF2-40B4-BE49-F238E27FC236}">
                <a16:creationId xmlns:a16="http://schemas.microsoft.com/office/drawing/2014/main" id="{06ED1D74-C340-B145-B10F-F8A3F7ED6287}"/>
              </a:ext>
            </a:extLst>
          </p:cNvPr>
          <p:cNvCxnSpPr>
            <a:cxnSpLocks noChangeShapeType="1"/>
            <a:stCxn id="39941" idx="3"/>
          </p:cNvCxnSpPr>
          <p:nvPr/>
        </p:nvCxnSpPr>
        <p:spPr bwMode="auto">
          <a:xfrm>
            <a:off x="3186113" y="1928813"/>
            <a:ext cx="3592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5" name="Straight Arrow Connector 65">
            <a:extLst>
              <a:ext uri="{FF2B5EF4-FFF2-40B4-BE49-F238E27FC236}">
                <a16:creationId xmlns:a16="http://schemas.microsoft.com/office/drawing/2014/main" id="{DD181F81-7FD9-4F4A-875B-034C40A3D2D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5788" y="24447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6" name="Straight Arrow Connector 67">
            <a:extLst>
              <a:ext uri="{FF2B5EF4-FFF2-40B4-BE49-F238E27FC236}">
                <a16:creationId xmlns:a16="http://schemas.microsoft.com/office/drawing/2014/main" id="{6C72EB6B-18CC-164A-A52E-7F59840071F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07100" y="29765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7" name="Straight Arrow Connector 69">
            <a:extLst>
              <a:ext uri="{FF2B5EF4-FFF2-40B4-BE49-F238E27FC236}">
                <a16:creationId xmlns:a16="http://schemas.microsoft.com/office/drawing/2014/main" id="{30445DDB-7897-F34C-B0CE-FEE5F0F64D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77013" y="35115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58" name="TextBox 71">
            <a:extLst>
              <a:ext uri="{FF2B5EF4-FFF2-40B4-BE49-F238E27FC236}">
                <a16:creationId xmlns:a16="http://schemas.microsoft.com/office/drawing/2014/main" id="{9666F419-DBC3-1A49-8ABE-CB2F36A67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288" y="1589088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9959" name="TextBox 72">
            <a:extLst>
              <a:ext uri="{FF2B5EF4-FFF2-40B4-BE49-F238E27FC236}">
                <a16:creationId xmlns:a16="http://schemas.microsoft.com/office/drawing/2014/main" id="{85E52FB8-2B80-F94D-B0D3-EFF2BC494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850" y="20494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9960" name="TextBox 73">
            <a:extLst>
              <a:ext uri="{FF2B5EF4-FFF2-40B4-BE49-F238E27FC236}">
                <a16:creationId xmlns:a16="http://schemas.microsoft.com/office/drawing/2014/main" id="{7D15D64E-8551-1948-BECE-97005182D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7100" y="2606675"/>
            <a:ext cx="747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9961" name="TextBox 74">
            <a:extLst>
              <a:ext uri="{FF2B5EF4-FFF2-40B4-BE49-F238E27FC236}">
                <a16:creationId xmlns:a16="http://schemas.microsoft.com/office/drawing/2014/main" id="{708B3634-6A3F-2F42-9FA8-C22FE7C2B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9325" y="3692525"/>
            <a:ext cx="1220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Cache miss</a:t>
            </a:r>
          </a:p>
        </p:txBody>
      </p:sp>
      <p:sp>
        <p:nvSpPr>
          <p:cNvPr id="39962" name="Rectangle 13">
            <a:extLst>
              <a:ext uri="{FF2B5EF4-FFF2-40B4-BE49-F238E27FC236}">
                <a16:creationId xmlns:a16="http://schemas.microsoft.com/office/drawing/2014/main" id="{9F6B0692-AA7D-A941-A136-D311C4CA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511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cxnSp>
        <p:nvCxnSpPr>
          <p:cNvPr id="39963" name="Straight Arrow Connector 60">
            <a:extLst>
              <a:ext uri="{FF2B5EF4-FFF2-40B4-BE49-F238E27FC236}">
                <a16:creationId xmlns:a16="http://schemas.microsoft.com/office/drawing/2014/main" id="{F3850DCB-6FF4-FC4C-8755-53814FF81D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04100" y="26273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>
            <a:extLst>
              <a:ext uri="{FF2B5EF4-FFF2-40B4-BE49-F238E27FC236}">
                <a16:creationId xmlns:a16="http://schemas.microsoft.com/office/drawing/2014/main" id="{1D84A214-2000-494C-807B-26EAE547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Completion of Memory 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2F3C0-57BB-2D49-A3DC-95E80EF99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When a store instruction finishes execution, it writes its address and data in its reorder buffer entry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later load instruction generates its address, it: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searches the reorder buffer (or the SQ)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accesses memory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receives the value from the youngest older instruction </a:t>
            </a:r>
            <a:r>
              <a:rPr lang="en-US" altLang="en-US" dirty="0">
                <a:ea typeface="ＭＳ Ｐゴシック" panose="020B0600070205080204" pitchFamily="34" charset="-128"/>
              </a:rPr>
              <a:t>that wrote to that address (either from ROB or memory)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is a complicated “search logic” implemented as a Content Addressable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Content is “memory address” (but also need </a:t>
            </a:r>
            <a:r>
              <a:rPr lang="en-US" altLang="en-US" i="1" dirty="0">
                <a:ea typeface="ＭＳ Ｐゴシック" panose="020B0600070205080204" pitchFamily="34" charset="-128"/>
              </a:rPr>
              <a:t>size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i="1" dirty="0">
                <a:ea typeface="ＭＳ Ｐゴシック" panose="020B0600070205080204" pitchFamily="34" charset="-128"/>
              </a:rPr>
              <a:t>age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store-to-load forwarding logic</a:t>
            </a:r>
          </a:p>
        </p:txBody>
      </p:sp>
      <p:sp>
        <p:nvSpPr>
          <p:cNvPr id="95235" name="Slide Number Placeholder 3">
            <a:extLst>
              <a:ext uri="{FF2B5EF4-FFF2-40B4-BE49-F238E27FC236}">
                <a16:creationId xmlns:a16="http://schemas.microsoft.com/office/drawing/2014/main" id="{90248E70-28FA-204E-A6E3-1ADB21B55C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BABB31-4756-834C-9AD7-3FB8B098D5F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41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685F9-3756-0A4A-9226-431E53C00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Store-Load Forwarding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F8ABD-89C9-6444-AD74-B142B5B3E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Content Addressable Search </a:t>
            </a:r>
            <a:r>
              <a:rPr lang="en-US" dirty="0"/>
              <a:t>(based on Load Address)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Range Search </a:t>
            </a:r>
            <a:r>
              <a:rPr lang="en-US" dirty="0"/>
              <a:t>(based on Address and Size of both the Load and earlier Stores)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Age-Based Search </a:t>
            </a:r>
            <a:r>
              <a:rPr lang="en-US" dirty="0"/>
              <a:t>(for last written values)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Load data can come from a combination of multiple places</a:t>
            </a:r>
          </a:p>
          <a:p>
            <a:pPr lvl="1"/>
            <a:r>
              <a:rPr lang="en-US" dirty="0"/>
              <a:t>One or more stores in the Store Buffer (SQ)</a:t>
            </a:r>
          </a:p>
          <a:p>
            <a:pPr lvl="1"/>
            <a:r>
              <a:rPr lang="en-US" dirty="0"/>
              <a:t>Memory/cache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F5603-FAF7-A345-AE44-EF1B666F54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69147A-A377-5D4E-876F-7E6A63ADB0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877923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4">
            <a:extLst>
              <a:ext uri="{FF2B5EF4-FFF2-40B4-BE49-F238E27FC236}">
                <a16:creationId xmlns:a16="http://schemas.microsoft.com/office/drawing/2014/main" id="{017F8100-E186-1A46-9356-871C5B5C5AF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240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Other Approaches to Concurrency (or Instruction Level Parallelism)</a:t>
            </a:r>
          </a:p>
        </p:txBody>
      </p:sp>
      <p:sp>
        <p:nvSpPr>
          <p:cNvPr id="56322" name="Rectangle 5">
            <a:extLst>
              <a:ext uri="{FF2B5EF4-FFF2-40B4-BE49-F238E27FC236}">
                <a16:creationId xmlns:a16="http://schemas.microsoft.com/office/drawing/2014/main" id="{1BADED01-E6E6-A649-8547-645C7D59FB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450700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18037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>
            <a:extLst>
              <a:ext uri="{FF2B5EF4-FFF2-40B4-BE49-F238E27FC236}">
                <a16:creationId xmlns:a16="http://schemas.microsoft.com/office/drawing/2014/main" id="{4957EC9B-CD3C-6743-A572-95A9F149265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Review: Data Flow: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Irregular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59394" name="Rectangle 5">
            <a:extLst>
              <a:ext uri="{FF2B5EF4-FFF2-40B4-BE49-F238E27FC236}">
                <a16:creationId xmlns:a16="http://schemas.microsoft.com/office/drawing/2014/main" id="{1C6C2E4B-6D6B-ED4A-AEA5-15591CFAF0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9722587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8BBA7D3F-6674-AD4B-946E-16019820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Flow Summary</a:t>
            </a:r>
          </a:p>
        </p:txBody>
      </p:sp>
      <p:sp>
        <p:nvSpPr>
          <p:cNvPr id="61442" name="Content Placeholder 2">
            <a:extLst>
              <a:ext uri="{FF2B5EF4-FFF2-40B4-BE49-F238E27FC236}">
                <a16:creationId xmlns:a16="http://schemas.microsoft.com/office/drawing/2014/main" id="{21BD9996-2AFC-4547-8B8F-2FCF42A61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Availability of data determines order of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 data flow node fires when its sources are ready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Programs represented as data flow graphs (of nodes)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at the ISA level has not been (as) successful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implementations under the hood (while preserving sequential ISA semantics) have been very successful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Out of order execution is the prime example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0751831B-8C8A-5040-8688-9397B7B160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A2A26F-4FD5-5942-A532-74F6D717D9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65004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9EEE5F2-7457-B84D-9ADA-753778500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Pure Data Flow Advantages/Disadvantages</a:t>
            </a:r>
          </a:p>
        </p:txBody>
      </p:sp>
      <p:sp>
        <p:nvSpPr>
          <p:cNvPr id="101379" name="Content Placeholder 2">
            <a:extLst>
              <a:ext uri="{FF2B5EF4-FFF2-40B4-BE49-F238E27FC236}">
                <a16:creationId xmlns:a16="http://schemas.microsoft.com/office/drawing/2014/main" id="{EF25271F-34E3-E04E-93E3-5F0E9ACD1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Very good at exploiting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Only real dependencies constrain processing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More parallelism can be exposed than von Neumann model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No precise state semantics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Debugging very difficult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Interrupt/exception handling is difficult (what is precise state semantics?)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Too much parallelism? (Parallelism control needed)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High bookkeeping overhead (tag matching, data storage)</a:t>
            </a:r>
          </a:p>
          <a:p>
            <a:pPr lvl="1"/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7F7F3935-8E58-9D41-A811-B6B1037D3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F4E654-8BDF-9E42-8229-61072301A85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12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09016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4">
            <a:extLst>
              <a:ext uri="{FF2B5EF4-FFF2-40B4-BE49-F238E27FC236}">
                <a16:creationId xmlns:a16="http://schemas.microsoft.com/office/drawing/2014/main" id="{7AED179D-5EF1-3949-84A2-83715A0B3D7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64514" name="Rectangle 5">
            <a:extLst>
              <a:ext uri="{FF2B5EF4-FFF2-40B4-BE49-F238E27FC236}">
                <a16:creationId xmlns:a16="http://schemas.microsoft.com/office/drawing/2014/main" id="{50B9E539-0D9B-D04F-A5CA-B8FD3298FC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344976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>
            <a:extLst>
              <a:ext uri="{FF2B5EF4-FFF2-40B4-BE49-F238E27FC236}">
                <a16:creationId xmlns:a16="http://schemas.microsoft.com/office/drawing/2014/main" id="{CC5FCEEA-35A3-B74C-892A-BAD7B4A7A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62003-0811-974F-875C-FF46FD894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Idea: Fetch, decode, execute, retire </a:t>
            </a:r>
            <a:r>
              <a:rPr lang="en-US" dirty="0">
                <a:solidFill>
                  <a:srgbClr val="0000FF"/>
                </a:solidFill>
              </a:rPr>
              <a:t>multiple instructions per cycle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D0D0D"/>
                </a:solidFill>
              </a:rPr>
              <a:t>N-wide superscalar </a:t>
            </a:r>
            <a:r>
              <a:rPr lang="en-US" dirty="0">
                <a:solidFill>
                  <a:srgbClr val="0D0D0D"/>
                </a:solidFill>
                <a:sym typeface="Wingdings"/>
              </a:rPr>
              <a:t> N instructions per cycle</a:t>
            </a:r>
            <a:endParaRPr lang="en-US" dirty="0">
              <a:solidFill>
                <a:srgbClr val="0D0D0D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D0D0D"/>
                </a:solidFill>
              </a:rPr>
              <a:t>Need to add the hardware resources for doing so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Hardware performs the dependence checking between concurrently-fetched instructions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Superscalar execution and out-of-order execution are orthogonal concepts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Can have all four combinations of processors:</a:t>
            </a:r>
          </a:p>
          <a:p>
            <a:pPr marL="671512" lvl="2" indent="0">
              <a:buFont typeface="Wingdings" charset="0"/>
              <a:buNone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[in-order, out-of-order] x [scalar, superscalar]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2339" name="Slide Number Placeholder 3">
            <a:extLst>
              <a:ext uri="{FF2B5EF4-FFF2-40B4-BE49-F238E27FC236}">
                <a16:creationId xmlns:a16="http://schemas.microsoft.com/office/drawing/2014/main" id="{5F130869-A065-A14C-BDFB-2CFACC1EF8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47668F-3C1F-E246-9688-525B3ABCBCF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083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plate_2014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33093</TotalTime>
  <Words>9182</Words>
  <Application>Microsoft Macintosh PowerPoint</Application>
  <PresentationFormat>On-screen Show (4:3)</PresentationFormat>
  <Paragraphs>5246</Paragraphs>
  <Slides>103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21" baseType="lpstr">
      <vt:lpstr>ＭＳ Ｐゴシック</vt:lpstr>
      <vt:lpstr>ＭＳ Ｐゴシック</vt:lpstr>
      <vt:lpstr>Arial</vt:lpstr>
      <vt:lpstr>Arial Narrow</vt:lpstr>
      <vt:lpstr>Calibri</vt:lpstr>
      <vt:lpstr>Consolas</vt:lpstr>
      <vt:lpstr>Garamond</vt:lpstr>
      <vt:lpstr>Symbol</vt:lpstr>
      <vt:lpstr>Tahoma</vt:lpstr>
      <vt:lpstr>Times New Roman</vt:lpstr>
      <vt:lpstr>Wingdings</vt:lpstr>
      <vt:lpstr>Wingdings 2</vt:lpstr>
      <vt:lpstr>Edge</vt:lpstr>
      <vt:lpstr>2_Edge</vt:lpstr>
      <vt:lpstr>4_Edge</vt:lpstr>
      <vt:lpstr>6_Edge</vt:lpstr>
      <vt:lpstr>template_2014</vt:lpstr>
      <vt:lpstr>VISIO</vt:lpstr>
      <vt:lpstr>Design of Digital Circuits Lecture 15b: Out-of-Order Execution</vt:lpstr>
      <vt:lpstr>Required Readings</vt:lpstr>
      <vt:lpstr>Reminder: Optional Homeworks</vt:lpstr>
      <vt:lpstr>Agenda for Today &amp; Next Few Lectures</vt:lpstr>
      <vt:lpstr>Review: In-Order Pipeline with Reorder Buffer</vt:lpstr>
      <vt:lpstr>Recall: Data Dependence Types</vt:lpstr>
      <vt:lpstr>Remember: Register Renaming with a Reorder Buffer</vt:lpstr>
      <vt:lpstr>Out-of-Order Execution (Dynamic Instruction Scheduling)</vt:lpstr>
      <vt:lpstr>An In-order Pipeline</vt:lpstr>
      <vt:lpstr>Can We Do Better?</vt:lpstr>
      <vt:lpstr>Preventing Dispatch Stalls</vt:lpstr>
      <vt:lpstr>Out-of-order Execution (Dynamic Scheduling)</vt:lpstr>
      <vt:lpstr>In-order vs. Out-of-order Dispatch</vt:lpstr>
      <vt:lpstr>Enabling OoO Execution</vt:lpstr>
      <vt:lpstr>Tomasulo’s Algorithm for OoO Execution</vt:lpstr>
      <vt:lpstr>Two Humps in a Modern Pipeline</vt:lpstr>
      <vt:lpstr>Two Humps in a Modern Pipeline</vt:lpstr>
      <vt:lpstr>General Organization of an OOO Processor</vt:lpstr>
      <vt:lpstr>Tomasulo’s Machine: IBM 360/91</vt:lpstr>
      <vt:lpstr>Recall Once More: Register Renaming</vt:lpstr>
      <vt:lpstr>Tomasulo’s Algorithm: Renaming</vt:lpstr>
      <vt:lpstr>Tomasulo’s Algorithm</vt:lpstr>
      <vt:lpstr>An Exercise</vt:lpstr>
      <vt:lpstr>Exercise Continued</vt:lpstr>
      <vt:lpstr>Exercise Continued</vt:lpstr>
      <vt:lpstr>Exercise Continued</vt:lpstr>
      <vt:lpstr>How It Works</vt:lpstr>
      <vt:lpstr>Our First OoO Machine Simulation </vt:lpstr>
      <vt:lpstr>Cycle 0</vt:lpstr>
      <vt:lpstr>Cycle 1</vt:lpstr>
      <vt:lpstr>Cycle 2</vt:lpstr>
      <vt:lpstr>Cycle 3</vt:lpstr>
      <vt:lpstr>Cycle 4</vt:lpstr>
      <vt:lpstr>Cycle 5</vt:lpstr>
      <vt:lpstr>Cycle 6</vt:lpstr>
      <vt:lpstr>Cycle 7</vt:lpstr>
      <vt:lpstr>Cycle 8 (First Slide)</vt:lpstr>
      <vt:lpstr>Cycle 8 (Second Slide)</vt:lpstr>
      <vt:lpstr>Cycle 8 (Third Slide)</vt:lpstr>
      <vt:lpstr>We did not cover the following slides. They are for your preparation for the next lecture.</vt:lpstr>
      <vt:lpstr>Cycle 9</vt:lpstr>
      <vt:lpstr>Cycle 10</vt:lpstr>
      <vt:lpstr>Cycle 11</vt:lpstr>
      <vt:lpstr>Cycle 12</vt:lpstr>
      <vt:lpstr>Cycle 13</vt:lpstr>
      <vt:lpstr>Cycle 14</vt:lpstr>
      <vt:lpstr>Cycle 15</vt:lpstr>
      <vt:lpstr>Cycle 16</vt:lpstr>
      <vt:lpstr>Cycle 17</vt:lpstr>
      <vt:lpstr>Cycle 18</vt:lpstr>
      <vt:lpstr>Cycle 19</vt:lpstr>
      <vt:lpstr>Cycle 20</vt:lpstr>
      <vt:lpstr>Design of Digital Circuits Lecture 15b: Out-of-Order Execution</vt:lpstr>
      <vt:lpstr>We did not cover the following slides. They are for your preparation for the next lecture.</vt:lpstr>
      <vt:lpstr>Some Questions</vt:lpstr>
      <vt:lpstr>Dataflow Graph for Our Example</vt:lpstr>
      <vt:lpstr>State of RAT and RS in Cycle 7</vt:lpstr>
      <vt:lpstr>State of RAT and RS in Cycle 7</vt:lpstr>
      <vt:lpstr>Corresponding Dataflow Graph (Reverse Engineered)</vt:lpstr>
      <vt:lpstr>Some More Questions (Design Choices)</vt:lpstr>
      <vt:lpstr>For You: An Exercise, w/ Precise Exceptions</vt:lpstr>
      <vt:lpstr>Out-of-Order Execution with Precise Exceptions</vt:lpstr>
      <vt:lpstr>Out-of-Order Execution with Precise Exceptions</vt:lpstr>
      <vt:lpstr>Two Humps in a Modern Pipeline</vt:lpstr>
      <vt:lpstr>Modern OoO Execution w/ Precise Exceptions</vt:lpstr>
      <vt:lpstr>An Example from Modern Processors</vt:lpstr>
      <vt:lpstr>Enabling OoO Execution, Revisited</vt:lpstr>
      <vt:lpstr>Summary of OOO Execution Concepts</vt:lpstr>
      <vt:lpstr>OOO Execution: Restricted Dataflow</vt:lpstr>
      <vt:lpstr>Recall: Dataflow Graph for Our Example</vt:lpstr>
      <vt:lpstr>Recall: State of RAT and RS in Cycle 7</vt:lpstr>
      <vt:lpstr>Recall: Dataflow Graph</vt:lpstr>
      <vt:lpstr>Questions to Ponder</vt:lpstr>
      <vt:lpstr>General Organization of an OOO Processor</vt:lpstr>
      <vt:lpstr>A Modern OoO Design: Intel Pentium 4</vt:lpstr>
      <vt:lpstr>Intel Pentium 4 Simplified</vt:lpstr>
      <vt:lpstr>Alpha 21264</vt:lpstr>
      <vt:lpstr>MIPS R10000</vt:lpstr>
      <vt:lpstr>IBM POWER4</vt:lpstr>
      <vt:lpstr>IBM POWER4</vt:lpstr>
      <vt:lpstr>IBM POWER5</vt:lpstr>
      <vt:lpstr>Handling Out-of-Order Execution  of Loads and Stores</vt:lpstr>
      <vt:lpstr>Registers versus Memory</vt:lpstr>
      <vt:lpstr>Memory Dependence Handling (I)</vt:lpstr>
      <vt:lpstr>Memory Dependence Handling (II)</vt:lpstr>
      <vt:lpstr>Handling of Store-Load Dependences</vt:lpstr>
      <vt:lpstr>Memory Disambiguation (I)</vt:lpstr>
      <vt:lpstr>Memory Disambiguation (II)</vt:lpstr>
      <vt:lpstr>Data Forwarding Between Stores and Loads</vt:lpstr>
      <vt:lpstr>Out-of-Order Completion of Memory Ops </vt:lpstr>
      <vt:lpstr>Store-Load Forwarding Complexity</vt:lpstr>
      <vt:lpstr>Other Approaches to Concurrency (or Instruction Level Parallelism)</vt:lpstr>
      <vt:lpstr>Approaches to (Instruction-Level) Concurrency</vt:lpstr>
      <vt:lpstr>Review: Data Flow: Exploiting Irregular Parallelism </vt:lpstr>
      <vt:lpstr>Data Flow Summary</vt:lpstr>
      <vt:lpstr>Pure Data Flow Advantages/Disadvantages</vt:lpstr>
      <vt:lpstr>Approaches to (Instruction-Level) Concurrency</vt:lpstr>
      <vt:lpstr>Superscalar Execution</vt:lpstr>
      <vt:lpstr>Superscalar Execution</vt:lpstr>
      <vt:lpstr>In-Order Superscalar Processor Example</vt:lpstr>
      <vt:lpstr>In-Order Superscalar Performance Example</vt:lpstr>
      <vt:lpstr>Superscalar Performance with Dependencies</vt:lpstr>
      <vt:lpstr>Superscalar Tradeoffs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496</cp:revision>
  <cp:lastPrinted>2018-04-26T10:57:00Z</cp:lastPrinted>
  <dcterms:created xsi:type="dcterms:W3CDTF">2010-09-08T00:51:32Z</dcterms:created>
  <dcterms:modified xsi:type="dcterms:W3CDTF">2019-04-11T22:01:13Z</dcterms:modified>
</cp:coreProperties>
</file>